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 id="2147483718" r:id="rId5"/>
    <p:sldMasterId id="2147483868" r:id="rId6"/>
  </p:sldMasterIdLst>
  <p:notesMasterIdLst>
    <p:notesMasterId r:id="rId38"/>
  </p:notesMasterIdLst>
  <p:handoutMasterIdLst>
    <p:handoutMasterId r:id="rId39"/>
  </p:handoutMasterIdLst>
  <p:sldIdLst>
    <p:sldId id="612" r:id="rId7"/>
    <p:sldId id="606" r:id="rId8"/>
    <p:sldId id="645" r:id="rId9"/>
    <p:sldId id="647" r:id="rId10"/>
    <p:sldId id="648" r:id="rId11"/>
    <p:sldId id="633" r:id="rId12"/>
    <p:sldId id="627" r:id="rId13"/>
    <p:sldId id="628" r:id="rId14"/>
    <p:sldId id="629" r:id="rId15"/>
    <p:sldId id="630" r:id="rId16"/>
    <p:sldId id="631" r:id="rId17"/>
    <p:sldId id="655" r:id="rId18"/>
    <p:sldId id="617" r:id="rId19"/>
    <p:sldId id="616" r:id="rId20"/>
    <p:sldId id="624" r:id="rId21"/>
    <p:sldId id="595" r:id="rId22"/>
    <p:sldId id="591" r:id="rId23"/>
    <p:sldId id="643" r:id="rId24"/>
    <p:sldId id="618" r:id="rId25"/>
    <p:sldId id="619" r:id="rId26"/>
    <p:sldId id="622" r:id="rId27"/>
    <p:sldId id="657" r:id="rId28"/>
    <p:sldId id="658" r:id="rId29"/>
    <p:sldId id="656" r:id="rId30"/>
    <p:sldId id="634" r:id="rId31"/>
    <p:sldId id="637" r:id="rId32"/>
    <p:sldId id="651" r:id="rId33"/>
    <p:sldId id="649" r:id="rId34"/>
    <p:sldId id="659" r:id="rId35"/>
    <p:sldId id="660" r:id="rId36"/>
    <p:sldId id="586" r:id="rId37"/>
  </p:sldIdLst>
  <p:sldSz cx="9144000" cy="6858000" type="screen4x3"/>
  <p:notesSz cx="6797675" cy="9926638"/>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D52"/>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1" autoAdjust="0"/>
    <p:restoredTop sz="94255" autoAdjust="0"/>
  </p:normalViewPr>
  <p:slideViewPr>
    <p:cSldViewPr snapToGrid="0" snapToObjects="1">
      <p:cViewPr varScale="1">
        <p:scale>
          <a:sx n="82" d="100"/>
          <a:sy n="82" d="100"/>
        </p:scale>
        <p:origin x="1872" y="90"/>
      </p:cViewPr>
      <p:guideLst>
        <p:guide orient="horz" pos="2547"/>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C6332E86-93FE-4BD2-8FD8-DF7801033FF6}" type="datetimeFigureOut">
              <a:rPr lang="es-PE" smtClean="0"/>
              <a:pPr/>
              <a:t>23/08/2018</a:t>
            </a:fld>
            <a:endParaRPr lang="es-PE"/>
          </a:p>
        </p:txBody>
      </p:sp>
      <p:sp>
        <p:nvSpPr>
          <p:cNvPr id="4" name="3 Marcador de pie de página"/>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6D10D03E-2C8E-41BE-AFB7-C8CC8F89B3E8}" type="slidenum">
              <a:rPr lang="es-PE" smtClean="0"/>
              <a:pPr/>
              <a:t>‹Nº›</a:t>
            </a:fld>
            <a:endParaRPr lang="es-P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60E740F-6D3F-4DE0-BE37-51E88A95702E}" type="datetimeFigureOut">
              <a:rPr lang="es-PE" smtClean="0"/>
              <a:pPr/>
              <a:t>23/08/2018</a:t>
            </a:fld>
            <a:endParaRPr lang="es-PE"/>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s-PE"/>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4ED61D1-04C9-4CE2-BB1C-9266B7911A65}" type="slidenum">
              <a:rPr lang="es-PE" smtClean="0"/>
              <a:pPr/>
              <a:t>‹Nº›</a:t>
            </a:fld>
            <a:endParaRPr lang="es-PE"/>
          </a:p>
        </p:txBody>
      </p:sp>
    </p:spTree>
    <p:extLst>
      <p:ext uri="{BB962C8B-B14F-4D97-AF65-F5344CB8AC3E}">
        <p14:creationId xmlns:p14="http://schemas.microsoft.com/office/powerpoint/2010/main" val="945475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PE" dirty="0"/>
          </a:p>
        </p:txBody>
      </p:sp>
      <p:sp>
        <p:nvSpPr>
          <p:cNvPr id="4" name="3 Marcador de número de diapositiva"/>
          <p:cNvSpPr>
            <a:spLocks noGrp="1"/>
          </p:cNvSpPr>
          <p:nvPr>
            <p:ph type="sldNum" sz="quarter" idx="10"/>
          </p:nvPr>
        </p:nvSpPr>
        <p:spPr/>
        <p:txBody>
          <a:bodyPr/>
          <a:lstStyle/>
          <a:p>
            <a:fld id="{8B543ECE-7829-4FC7-ACFF-56FE6B08FECF}" type="slidenum">
              <a:rPr lang="es-PE" smtClean="0"/>
              <a:pPr/>
              <a:t>2</a:t>
            </a:fld>
            <a:endParaRPr lang="es-P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PE" dirty="0"/>
          </a:p>
        </p:txBody>
      </p:sp>
      <p:sp>
        <p:nvSpPr>
          <p:cNvPr id="4" name="3 Marcador de número de diapositiva"/>
          <p:cNvSpPr>
            <a:spLocks noGrp="1"/>
          </p:cNvSpPr>
          <p:nvPr>
            <p:ph type="sldNum" sz="quarter" idx="10"/>
          </p:nvPr>
        </p:nvSpPr>
        <p:spPr/>
        <p:txBody>
          <a:bodyPr/>
          <a:lstStyle/>
          <a:p>
            <a:fld id="{54ED61D1-04C9-4CE2-BB1C-9266B7911A65}" type="slidenum">
              <a:rPr lang="es-PE" smtClean="0"/>
              <a:pPr/>
              <a:t>17</a:t>
            </a:fld>
            <a:endParaRPr lang="es-P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8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B8E3A1A-F766-4AA7-B60E-8C177DA6909E}" type="slidenum">
              <a:rPr lang="es-PE"/>
              <a:pPr>
                <a:defRPr/>
              </a:pPr>
              <a:t>‹Nº›</a:t>
            </a:fld>
            <a:endParaRPr lang="es-PE"/>
          </a:p>
        </p:txBody>
      </p:sp>
    </p:spTree>
    <p:extLst>
      <p:ext uri="{BB962C8B-B14F-4D97-AF65-F5344CB8AC3E}">
        <p14:creationId xmlns:p14="http://schemas.microsoft.com/office/powerpoint/2010/main" val="3661050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b="1"/>
            </a:lvl1pPr>
          </a:lstStyle>
          <a:p>
            <a:r>
              <a:rPr lang="es-ES_tradnl" dirty="0" smtClean="0"/>
              <a:t>Clic para editar título</a:t>
            </a:r>
            <a:endParaRPr lang="es-ES" dirty="0"/>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819698D2-013F-4EAE-B406-3160C7B8F27C}" type="datetime1">
              <a:rPr lang="es-ES" smtClean="0"/>
              <a:pPr/>
              <a:t>23/08/2018</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r>
              <a:rPr lang="es-ES" smtClean="0"/>
              <a:t>Juan Lovera</a:t>
            </a:r>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lvl1pPr>
              <a:defRPr/>
            </a:lvl1pPr>
          </a:lstStyle>
          <a:p>
            <a:endParaRPr lang="es-ES" dirty="0"/>
          </a:p>
        </p:txBody>
      </p:sp>
    </p:spTree>
    <p:extLst>
      <p:ext uri="{BB962C8B-B14F-4D97-AF65-F5344CB8AC3E}">
        <p14:creationId xmlns:p14="http://schemas.microsoft.com/office/powerpoint/2010/main" val="246951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E300C6E1-7440-4FE8-A003-2E87A2AD4AD1}" type="datetime1">
              <a:rPr lang="es-ES" smtClean="0"/>
              <a:pPr/>
              <a:t>23/08/2018</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r>
              <a:rPr lang="es-ES" smtClean="0"/>
              <a:t>Juan Lovera</a:t>
            </a:r>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CF8CDAFD-9F08-064D-8BB2-91DCC03F42A8}" type="slidenum">
              <a:rPr lang="es-ES" smtClean="0"/>
              <a:pPr/>
              <a:t>‹Nº›</a:t>
            </a:fld>
            <a:endParaRPr lang="es-ES"/>
          </a:p>
        </p:txBody>
      </p:sp>
    </p:spTree>
    <p:extLst>
      <p:ext uri="{BB962C8B-B14F-4D97-AF65-F5344CB8AC3E}">
        <p14:creationId xmlns:p14="http://schemas.microsoft.com/office/powerpoint/2010/main" val="158847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b="1"/>
            </a:lvl1pPr>
          </a:lstStyle>
          <a:p>
            <a:r>
              <a:rPr lang="es-ES" dirty="0" smtClean="0"/>
              <a:t>Haga clic para modificar el estilo de título del patrón</a:t>
            </a:r>
            <a:endParaRPr lang="es-P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BDE26C1-39F6-49E3-A180-0A979A1F7AAD}" type="slidenum">
              <a:rPr lang="es-PE"/>
              <a:pPr>
                <a:defRPr/>
              </a:pPr>
              <a:t>‹Nº›</a:t>
            </a:fld>
            <a:endParaRPr lang="es-P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54183CD-6A23-46BF-A025-01440E238B87}" type="slidenum">
              <a:rPr lang="es-PE"/>
              <a:pPr>
                <a:defRPr/>
              </a:pPr>
              <a:t>‹Nº›</a:t>
            </a:fld>
            <a:endParaRPr lang="es-P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3022960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312458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4106587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67532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4" name="Content Placeholder 3"/>
          <p:cNvSpPr>
            <a:spLocks noGrp="1"/>
          </p:cNvSpPr>
          <p:nvPr>
            <p:ph sz="half" idx="2"/>
          </p:nvPr>
        </p:nvSpPr>
        <p:spPr>
          <a:xfrm>
            <a:off x="633845" y="2507551"/>
            <a:ext cx="3867150"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Editar el estilo de texto del patrón</a:t>
            </a:r>
          </a:p>
        </p:txBody>
      </p:sp>
      <p:sp>
        <p:nvSpPr>
          <p:cNvPr id="6" name="Content Placeholder 5"/>
          <p:cNvSpPr>
            <a:spLocks noGrp="1"/>
          </p:cNvSpPr>
          <p:nvPr>
            <p:ph sz="quarter" idx="4"/>
          </p:nvPr>
        </p:nvSpPr>
        <p:spPr>
          <a:xfrm>
            <a:off x="4629150" y="2507551"/>
            <a:ext cx="3886201" cy="36805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01A64A19-0E3A-4D72-A91A-89A45E5A4256}" type="slidenum">
              <a:rPr lang="es-PE" smtClean="0"/>
              <a:pPr/>
              <a:t>‹Nº›</a:t>
            </a:fld>
            <a:endParaRPr lang="es-PE"/>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42895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01A64A19-0E3A-4D72-A91A-89A45E5A4256}" type="slidenum">
              <a:rPr lang="es-PE" smtClean="0"/>
              <a:pPr/>
              <a:t>‹Nº›</a:t>
            </a:fld>
            <a:endParaRPr lang="es-PE"/>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1672373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964413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1138605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3605020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2605097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2311209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B8E3A1A-F766-4AA7-B60E-8C177DA6909E}" type="slidenum">
              <a:rPr lang="es-PE"/>
              <a:pPr>
                <a:defRPr/>
              </a:pPr>
              <a:t>‹Nº›</a:t>
            </a:fld>
            <a:endParaRPr lang="es-PE"/>
          </a:p>
        </p:txBody>
      </p:sp>
    </p:spTree>
    <p:extLst>
      <p:ext uri="{BB962C8B-B14F-4D97-AF65-F5344CB8AC3E}">
        <p14:creationId xmlns:p14="http://schemas.microsoft.com/office/powerpoint/2010/main" val="2154100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B8E3A1A-F766-4AA7-B60E-8C177DA6909E}" type="slidenum">
              <a:rPr lang="es-PE"/>
              <a:pPr>
                <a:defRPr/>
              </a:pPr>
              <a:t>‹Nº›</a:t>
            </a:fld>
            <a:endParaRPr lang="es-PE"/>
          </a:p>
        </p:txBody>
      </p:sp>
    </p:spTree>
    <p:extLst>
      <p:ext uri="{BB962C8B-B14F-4D97-AF65-F5344CB8AC3E}">
        <p14:creationId xmlns:p14="http://schemas.microsoft.com/office/powerpoint/2010/main" val="39897727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7680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4217803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871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4073782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22960" y="2582335"/>
            <a:ext cx="3703320" cy="32867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4663440" y="2582334"/>
            <a:ext cx="3703320" cy="32867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3265379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18036189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21867119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1A64A19-0E3A-4D72-A91A-89A45E5A4256}" type="slidenum">
              <a:rPr lang="es-PE" smtClean="0"/>
              <a:pPr/>
              <a:t>‹Nº›</a:t>
            </a:fld>
            <a:endParaRPr lang="es-PE"/>
          </a:p>
        </p:txBody>
      </p:sp>
    </p:spTree>
    <p:extLst>
      <p:ext uri="{BB962C8B-B14F-4D97-AF65-F5344CB8AC3E}">
        <p14:creationId xmlns:p14="http://schemas.microsoft.com/office/powerpoint/2010/main" val="39315187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1618291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38762082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01A64A19-0E3A-4D72-A91A-89A45E5A4256}" type="slidenum">
              <a:rPr lang="es-PE" smtClean="0"/>
              <a:pPr/>
              <a:t>‹Nº›</a:t>
            </a:fld>
            <a:endParaRPr lang="es-PE"/>
          </a:p>
        </p:txBody>
      </p:sp>
    </p:spTree>
    <p:extLst>
      <p:ext uri="{BB962C8B-B14F-4D97-AF65-F5344CB8AC3E}">
        <p14:creationId xmlns:p14="http://schemas.microsoft.com/office/powerpoint/2010/main" val="2055657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8_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fld id="{846181F7-C47F-4879-9815-893A56603BBF}" type="datetimeFigureOut">
              <a:rPr lang="es-PE"/>
              <a:pPr>
                <a:defRPr/>
              </a:pPr>
              <a:t>23/08/2018</a:t>
            </a:fld>
            <a:endParaRPr lang="es-PE"/>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s-PE"/>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B8E3A1A-F766-4AA7-B60E-8C177DA6909E}" type="slidenum">
              <a:rPr lang="es-PE"/>
              <a:pPr>
                <a:defRPr/>
              </a:pPr>
              <a:t>‹Nº›</a:t>
            </a:fld>
            <a:endParaRPr lang="es-PE"/>
          </a:p>
        </p:txBody>
      </p:sp>
    </p:spTree>
    <p:extLst>
      <p:ext uri="{BB962C8B-B14F-4D97-AF65-F5344CB8AC3E}">
        <p14:creationId xmlns:p14="http://schemas.microsoft.com/office/powerpoint/2010/main" val="377639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1FA461E-4812-40AE-A4C0-60A7776E7443}" type="datetimeFigureOut">
              <a:rPr lang="es-PE" smtClean="0"/>
              <a:pPr/>
              <a:t>23/08/2018</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01A64A19-0E3A-4D72-A91A-89A45E5A4256}"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A461E-4812-40AE-A4C0-60A7776E7443}" type="datetimeFigureOut">
              <a:rPr lang="es-PE" smtClean="0"/>
              <a:pPr/>
              <a:t>23/08/2018</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A64A19-0E3A-4D72-A91A-89A45E5A4256}"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8" r:id="rId12"/>
    <p:sldLayoutId id="2147483650" r:id="rId13"/>
    <p:sldLayoutId id="2147483652" r:id="rId14"/>
    <p:sldLayoutId id="2147483660" r:id="rId15"/>
    <p:sldLayoutId id="2147483676" r:id="rId16"/>
    <p:sldLayoutId id="2147483677" r:id="rId1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71FA461E-4812-40AE-A4C0-60A7776E7443}" type="datetimeFigureOut">
              <a:rPr lang="es-PE" smtClean="0"/>
              <a:pPr/>
              <a:t>23/08/2018</a:t>
            </a:fld>
            <a:endParaRPr lang="es-P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s-PE"/>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1A64A19-0E3A-4D72-A91A-89A45E5A4256}" type="slidenum">
              <a:rPr lang="es-PE" smtClean="0"/>
              <a:pPr/>
              <a:t>‹Nº›</a:t>
            </a:fld>
            <a:endParaRPr lang="es-PE"/>
          </a:p>
        </p:txBody>
      </p:sp>
    </p:spTree>
    <p:extLst>
      <p:ext uri="{BB962C8B-B14F-4D97-AF65-F5344CB8AC3E}">
        <p14:creationId xmlns:p14="http://schemas.microsoft.com/office/powerpoint/2010/main" val="354155142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56"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1FA461E-4812-40AE-A4C0-60A7776E7443}" type="datetimeFigureOut">
              <a:rPr lang="es-PE" smtClean="0"/>
              <a:pPr/>
              <a:t>23/08/2018</a:t>
            </a:fld>
            <a:endParaRPr lang="es-PE"/>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1A64A19-0E3A-4D72-A91A-89A45E5A4256}" type="slidenum">
              <a:rPr lang="es-PE" smtClean="0"/>
              <a:pPr/>
              <a:t>‹Nº›</a:t>
            </a:fld>
            <a:endParaRPr lang="es-PE"/>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92866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jpeg"/><Relationship Id="rId7"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14.jpeg"/><Relationship Id="rId10" Type="http://schemas.openxmlformats.org/officeDocument/2006/relationships/image" Target="../media/image10.png"/><Relationship Id="rId4" Type="http://schemas.openxmlformats.org/officeDocument/2006/relationships/image" Target="../media/image23.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7.jpeg"/><Relationship Id="rId3" Type="http://schemas.openxmlformats.org/officeDocument/2006/relationships/image" Target="../media/image8.jpeg"/><Relationship Id="rId7" Type="http://schemas.openxmlformats.org/officeDocument/2006/relationships/image" Target="../media/image9.png"/><Relationship Id="rId12"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32.xml"/><Relationship Id="rId6" Type="http://schemas.openxmlformats.org/officeDocument/2006/relationships/image" Target="../media/image14.jpeg"/><Relationship Id="rId11"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12.png"/><Relationship Id="rId4" Type="http://schemas.openxmlformats.org/officeDocument/2006/relationships/hyperlink" Target="http://www.google.com.pe/url?url=http://365show.com.ar/por-la-tecnologia-nuestra-capacidad-de-atencion-es-de-ocho-segundos/&amp;rct=j&amp;frm=1&amp;q=&amp;esrc=s&amp;sa=U&amp;ei=YbuIVbnNHMOfggS6nYO4BA&amp;ved=0CCEQ9QEwBg&amp;usg=AFQjCNEGe5K85gUYaDNKmIO34BEx9ucsQw" TargetMode="Externa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hyperlink" Target="http://orientacion.sunat.gob.pe/images/cdp-electronicos/facturador/instructivo-facturador-version-1_0_4.pdf" TargetMode="External"/><Relationship Id="rId2" Type="http://schemas.openxmlformats.org/officeDocument/2006/relationships/hyperlink" Target="http://orientacion.sunat.gob.pe/index.php/empresas-menu/comprobantes-de-pago-empresas/comprobantes-de-pago-electronicos-empresas/facturador-sunat" TargetMode="External"/><Relationship Id="rId1" Type="http://schemas.openxmlformats.org/officeDocument/2006/relationships/slideLayout" Target="../slideLayouts/slideLayout32.xml"/><Relationship Id="rId5" Type="http://schemas.openxmlformats.org/officeDocument/2006/relationships/image" Target="../media/image29.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2.jpeg"/><Relationship Id="rId7"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14.jpeg"/><Relationship Id="rId10" Type="http://schemas.openxmlformats.org/officeDocument/2006/relationships/image" Target="../media/image10.png"/><Relationship Id="rId4" Type="http://schemas.openxmlformats.org/officeDocument/2006/relationships/image" Target="../media/image23.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5.jpg"/><Relationship Id="rId5"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hyperlink" Target="https://www2.gosocket.net/" TargetMode="Externa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www.indecopi.gob.pe/en/web/firmas-digitales/lista-de-servicios-de-confianza-trusted-services-list-tsl" TargetMode="External"/><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hyperlink" Target="https://l.facebook.com/l.php?u=https%3A%2F%2Fgestion.pe%2Fnoticias%2Fsunat&amp;h=AT3ML2XU2RgzPMDCpAdWmgFtU_fy1Y_XwFWH0FozV0AmcsyEOGW3XZLTnpU-d2wpohKvFeDlsiBMAgv0KjCr0p64BKhLZCK25yk4fbu_pJcd1ubWR89zd3F6ekVZj2mG5GLnaw" TargetMode="Externa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hyperlink" Target="http://www.sunat.gob.pe/descargaPLE/mrc101_relacionafiliados.html" TargetMode="External"/><Relationship Id="rId2" Type="http://schemas.openxmlformats.org/officeDocument/2006/relationships/hyperlink" Target="http://www2.sunat.gob.pe/cpe/padronobligados.html" TargetMode="Externa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7426" y="2215166"/>
            <a:ext cx="6174380" cy="2086378"/>
          </a:xfrm>
        </p:spPr>
        <p:txBody>
          <a:bodyPr>
            <a:normAutofit/>
          </a:bodyPr>
          <a:lstStyle/>
          <a:p>
            <a:pPr algn="ctr" eaLnBrk="0" hangingPunct="0"/>
            <a:r>
              <a:rPr lang="es-PE" sz="36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t>Sistema de Emisión Electrónica</a:t>
            </a:r>
            <a:br>
              <a:rPr lang="es-PE" sz="36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br>
            <a:r>
              <a:rPr lang="es-PE" sz="36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t>SEE</a:t>
            </a:r>
            <a:r>
              <a:rPr lang="es-PE" sz="28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t/>
            </a:r>
            <a:br>
              <a:rPr lang="es-PE" sz="28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br>
            <a:endParaRPr lang="es-PE" sz="2000" b="1" dirty="0">
              <a:solidFill>
                <a:srgbClr val="1F487C"/>
              </a:solidFill>
              <a:latin typeface="Arial" pitchFamily="34" charset="0"/>
              <a:ea typeface="Calibri" pitchFamily="34" charset="0"/>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1390918" y="316293"/>
            <a:ext cx="2478044" cy="1618381"/>
          </a:xfrm>
          <a:prstGeom prst="rect">
            <a:avLst/>
          </a:prstGeom>
          <a:noFill/>
          <a:ln w="9525">
            <a:noFill/>
            <a:miter lim="800000"/>
            <a:headEnd/>
            <a:tailEnd/>
          </a:ln>
        </p:spPr>
      </p:pic>
      <p:sp>
        <p:nvSpPr>
          <p:cNvPr id="6" name="Título 1"/>
          <p:cNvSpPr txBox="1">
            <a:spLocks/>
          </p:cNvSpPr>
          <p:nvPr/>
        </p:nvSpPr>
        <p:spPr>
          <a:xfrm>
            <a:off x="777026" y="5137450"/>
            <a:ext cx="3577711" cy="123313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gn="ctr" eaLnBrk="0" hangingPunct="0"/>
            <a:r>
              <a:rPr lang="es-PE" sz="2400" b="1" dirty="0" smtClean="0">
                <a:solidFill>
                  <a:srgbClr val="1F487C"/>
                </a:solidFill>
                <a:latin typeface="Arial" pitchFamily="34" charset="0"/>
                <a:ea typeface="Calibri" pitchFamily="34" charset="0"/>
                <a:cs typeface="Arial" pitchFamily="34" charset="0"/>
              </a:rPr>
              <a:t>Expositor:</a:t>
            </a:r>
          </a:p>
          <a:p>
            <a:pPr algn="ctr" eaLnBrk="0" hangingPunct="0"/>
            <a:r>
              <a:rPr lang="es-PE" sz="2400" b="1" dirty="0" smtClean="0">
                <a:solidFill>
                  <a:srgbClr val="1F487C"/>
                </a:solidFill>
                <a:latin typeface="Arial" pitchFamily="34" charset="0"/>
                <a:ea typeface="Calibri" pitchFamily="34" charset="0"/>
                <a:cs typeface="Arial" pitchFamily="34" charset="0"/>
              </a:rPr>
              <a:t>C.P.C. Daniel Lazo</a:t>
            </a:r>
            <a:r>
              <a:rPr lang="es-PE" sz="28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t/>
            </a:r>
            <a:br>
              <a:rPr lang="es-PE" sz="28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br>
            <a:endParaRPr lang="es-PE" sz="2000" b="1" dirty="0">
              <a:solidFill>
                <a:srgbClr val="1F487C"/>
              </a:solidFill>
              <a:latin typeface="Arial" pitchFamily="34" charset="0"/>
              <a:ea typeface="Calibri" pitchFamily="34" charset="0"/>
              <a:cs typeface="Arial"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143" y="4582036"/>
            <a:ext cx="2032868" cy="1446646"/>
          </a:xfrm>
          <a:prstGeom prst="rect">
            <a:avLst/>
          </a:prstGeom>
        </p:spPr>
      </p:pic>
    </p:spTree>
    <p:extLst>
      <p:ext uri="{BB962C8B-B14F-4D97-AF65-F5344CB8AC3E}">
        <p14:creationId xmlns:p14="http://schemas.microsoft.com/office/powerpoint/2010/main" val="248590310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143" y="1845329"/>
            <a:ext cx="7085714" cy="4304762"/>
          </a:xfrm>
          <a:prstGeom prst="rect">
            <a:avLst/>
          </a:prstGeom>
        </p:spPr>
      </p:pic>
      <p:sp>
        <p:nvSpPr>
          <p:cNvPr id="3" name="2 Elipse"/>
          <p:cNvSpPr/>
          <p:nvPr/>
        </p:nvSpPr>
        <p:spPr>
          <a:xfrm>
            <a:off x="2748777" y="4240321"/>
            <a:ext cx="3505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cxnSp>
        <p:nvCxnSpPr>
          <p:cNvPr id="13" name="12 Conector recto de flecha"/>
          <p:cNvCxnSpPr/>
          <p:nvPr/>
        </p:nvCxnSpPr>
        <p:spPr>
          <a:xfrm rot="16200000" flipV="1">
            <a:off x="4821971" y="5400549"/>
            <a:ext cx="685800" cy="4572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5 Rectángulo"/>
          <p:cNvSpPr/>
          <p:nvPr/>
        </p:nvSpPr>
        <p:spPr>
          <a:xfrm>
            <a:off x="502439" y="878439"/>
            <a:ext cx="5013143" cy="523220"/>
          </a:xfrm>
          <a:prstGeom prst="rect">
            <a:avLst/>
          </a:prstGeom>
        </p:spPr>
        <p:txBody>
          <a:bodyPr wrap="square">
            <a:spAutoFit/>
          </a:bodyPr>
          <a:lstStyle/>
          <a:p>
            <a:pPr algn="ctr"/>
            <a:r>
              <a:rPr lang="es-MX" sz="2800" b="1" dirty="0" smtClean="0">
                <a:solidFill>
                  <a:schemeClr val="bg1"/>
                </a:solidFill>
                <a:latin typeface="Arial" pitchFamily="34" charset="0"/>
                <a:cs typeface="Arial" pitchFamily="34" charset="0"/>
              </a:rPr>
              <a:t>Desde el PORTAL  SUNAT</a:t>
            </a:r>
            <a:endParaRPr lang="es-MX" sz="2800" b="1" dirty="0">
              <a:solidFill>
                <a:schemeClr val="bg1"/>
              </a:solidFill>
              <a:latin typeface="Arial" pitchFamily="34" charset="0"/>
              <a:cs typeface="Arial" pitchFamily="34" charset="0"/>
            </a:endParaRPr>
          </a:p>
        </p:txBody>
      </p:sp>
      <p:sp>
        <p:nvSpPr>
          <p:cNvPr id="7" name="Rectángulo 6"/>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047" y="1856237"/>
            <a:ext cx="7161905" cy="4171429"/>
          </a:xfrm>
          <a:prstGeom prst="rect">
            <a:avLst/>
          </a:prstGeom>
        </p:spPr>
      </p:pic>
      <p:sp>
        <p:nvSpPr>
          <p:cNvPr id="4" name="3 Elipse"/>
          <p:cNvSpPr/>
          <p:nvPr/>
        </p:nvSpPr>
        <p:spPr>
          <a:xfrm>
            <a:off x="730134" y="4620601"/>
            <a:ext cx="4876800" cy="9992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5" name="4 Elipse"/>
          <p:cNvSpPr/>
          <p:nvPr/>
        </p:nvSpPr>
        <p:spPr>
          <a:xfrm>
            <a:off x="5517999" y="1870964"/>
            <a:ext cx="3048000" cy="5889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8" name="7 Flecha izquierda"/>
          <p:cNvSpPr/>
          <p:nvPr/>
        </p:nvSpPr>
        <p:spPr>
          <a:xfrm rot="19342401">
            <a:off x="4307500" y="4381179"/>
            <a:ext cx="809625" cy="387159"/>
          </a:xfrm>
          <a:prstGeom prst="lef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PE"/>
          </a:p>
        </p:txBody>
      </p:sp>
      <p:sp>
        <p:nvSpPr>
          <p:cNvPr id="9" name="8 CuadroTexto"/>
          <p:cNvSpPr txBox="1">
            <a:spLocks noChangeArrowheads="1"/>
          </p:cNvSpPr>
          <p:nvPr/>
        </p:nvSpPr>
        <p:spPr bwMode="auto">
          <a:xfrm>
            <a:off x="1709306" y="5068538"/>
            <a:ext cx="2121144" cy="246221"/>
          </a:xfrm>
          <a:prstGeom prst="rect">
            <a:avLst/>
          </a:prstGeom>
          <a:noFill/>
          <a:ln w="9525">
            <a:noFill/>
            <a:miter lim="800000"/>
            <a:headEnd/>
            <a:tailEnd/>
          </a:ln>
        </p:spPr>
        <p:txBody>
          <a:bodyPr wrap="square">
            <a:spAutoFit/>
          </a:bodyPr>
          <a:lstStyle/>
          <a:p>
            <a:r>
              <a:rPr lang="es-PE" sz="1000" b="1" dirty="0" smtClean="0">
                <a:solidFill>
                  <a:srgbClr val="C00000"/>
                </a:solidFill>
              </a:rPr>
              <a:t>manuelmoran@Hotmail.com</a:t>
            </a:r>
            <a:endParaRPr lang="es-PE" sz="1000" b="1" dirty="0">
              <a:solidFill>
                <a:srgbClr val="C00000"/>
              </a:solidFill>
            </a:endParaRPr>
          </a:p>
        </p:txBody>
      </p:sp>
      <p:sp>
        <p:nvSpPr>
          <p:cNvPr id="10" name="9 Rectángulo"/>
          <p:cNvSpPr/>
          <p:nvPr/>
        </p:nvSpPr>
        <p:spPr>
          <a:xfrm>
            <a:off x="502439" y="616829"/>
            <a:ext cx="5013143" cy="523220"/>
          </a:xfrm>
          <a:prstGeom prst="rect">
            <a:avLst/>
          </a:prstGeom>
        </p:spPr>
        <p:txBody>
          <a:bodyPr wrap="square">
            <a:spAutoFit/>
          </a:bodyPr>
          <a:lstStyle/>
          <a:p>
            <a:pPr algn="ctr"/>
            <a:r>
              <a:rPr lang="es-MX" sz="2800" b="1" dirty="0" smtClean="0">
                <a:solidFill>
                  <a:schemeClr val="bg1"/>
                </a:solidFill>
                <a:latin typeface="Arial" pitchFamily="34" charset="0"/>
                <a:cs typeface="Arial" pitchFamily="34" charset="0"/>
              </a:rPr>
              <a:t>Desde el PORTAL  SUNAT</a:t>
            </a:r>
            <a:endParaRPr lang="es-MX" sz="2800" b="1" dirty="0">
              <a:solidFill>
                <a:schemeClr val="bg1"/>
              </a:solidFill>
              <a:latin typeface="Arial" pitchFamily="34" charset="0"/>
              <a:cs typeface="Arial" pitchFamily="34" charset="0"/>
            </a:endParaRPr>
          </a:p>
        </p:txBody>
      </p:sp>
      <p:sp>
        <p:nvSpPr>
          <p:cNvPr id="11" name="Rectángulo 10"/>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Tree>
  </p:cSld>
  <p:clrMapOvr>
    <a:masterClrMapping/>
  </p:clrMapOvr>
  <p:transition spd="med">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9"/>
                                        </p:tgtEl>
                                        <p:attrNameLst>
                                          <p:attrName>ppt_y</p:attrName>
                                        </p:attrNameLst>
                                      </p:cBhvr>
                                      <p:tavLst>
                                        <p:tav tm="0">
                                          <p:val>
                                            <p:strVal val="#ppt_y"/>
                                          </p:val>
                                        </p:tav>
                                        <p:tav tm="100000">
                                          <p:val>
                                            <p:strVal val="#ppt_y"/>
                                          </p:val>
                                        </p:tav>
                                      </p:tavLst>
                                    </p:anim>
                                    <p:anim calcmode="lin" valueType="num">
                                      <p:cBhvr>
                                        <p:cTn id="2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
        <p:nvSpPr>
          <p:cNvPr id="5" name="CuadroTexto 4"/>
          <p:cNvSpPr txBox="1"/>
          <p:nvPr/>
        </p:nvSpPr>
        <p:spPr>
          <a:xfrm>
            <a:off x="914400" y="1217543"/>
            <a:ext cx="1360885" cy="369332"/>
          </a:xfrm>
          <a:prstGeom prst="rect">
            <a:avLst/>
          </a:prstGeom>
          <a:noFill/>
        </p:spPr>
        <p:txBody>
          <a:bodyPr wrap="none" rtlCol="0">
            <a:spAutoFit/>
          </a:bodyPr>
          <a:lstStyle/>
          <a:p>
            <a:r>
              <a:rPr lang="es-PE" dirty="0" smtClean="0"/>
              <a:t>APP - SUNAT</a:t>
            </a:r>
            <a:endParaRPr lang="es-PE" dirty="0"/>
          </a:p>
        </p:txBody>
      </p:sp>
      <p:sp>
        <p:nvSpPr>
          <p:cNvPr id="7" name="Marcador de contenido 1"/>
          <p:cNvSpPr>
            <a:spLocks noGrp="1"/>
          </p:cNvSpPr>
          <p:nvPr>
            <p:ph idx="1"/>
          </p:nvPr>
        </p:nvSpPr>
        <p:spPr>
          <a:xfrm>
            <a:off x="822959" y="1845734"/>
            <a:ext cx="7543801" cy="1265456"/>
          </a:xfrm>
        </p:spPr>
        <p:txBody>
          <a:bodyPr>
            <a:normAutofit fontScale="70000" lnSpcReduction="20000"/>
          </a:bodyPr>
          <a:lstStyle/>
          <a:p>
            <a:pPr algn="just"/>
            <a:r>
              <a:rPr lang="es-PE" dirty="0" smtClean="0"/>
              <a:t>Con esta APP se pueden emitir:</a:t>
            </a:r>
          </a:p>
          <a:p>
            <a:pPr marL="457200" indent="-457200" algn="just">
              <a:buFont typeface="+mj-lt"/>
              <a:buAutoNum type="arabicPeriod"/>
            </a:pPr>
            <a:r>
              <a:rPr lang="es-PE" dirty="0" smtClean="0"/>
              <a:t>Recibo por honorarios</a:t>
            </a:r>
          </a:p>
          <a:p>
            <a:pPr marL="457200" indent="-457200" algn="just">
              <a:buFont typeface="+mj-lt"/>
              <a:buAutoNum type="arabicPeriod"/>
            </a:pPr>
            <a:r>
              <a:rPr lang="es-PE" dirty="0" smtClean="0"/>
              <a:t>Facturas</a:t>
            </a:r>
          </a:p>
          <a:p>
            <a:pPr marL="457200" indent="-457200" algn="just">
              <a:buFont typeface="+mj-lt"/>
              <a:buAutoNum type="arabicPeriod"/>
            </a:pPr>
            <a:r>
              <a:rPr lang="es-PE" dirty="0" smtClean="0"/>
              <a:t>Boletas de venta</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861" y="2375210"/>
            <a:ext cx="2396077" cy="3708710"/>
          </a:xfrm>
          <a:prstGeom prst="rect">
            <a:avLst/>
          </a:prstGeom>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947" y="2375210"/>
            <a:ext cx="2194560" cy="2831592"/>
          </a:xfrm>
          <a:prstGeom prst="rect">
            <a:avLst/>
          </a:prstGeom>
        </p:spPr>
      </p:pic>
    </p:spTree>
    <p:extLst>
      <p:ext uri="{BB962C8B-B14F-4D97-AF65-F5344CB8AC3E}">
        <p14:creationId xmlns:p14="http://schemas.microsoft.com/office/powerpoint/2010/main" val="955776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2 Rectángulo"/>
          <p:cNvSpPr>
            <a:spLocks noChangeArrowheads="1"/>
          </p:cNvSpPr>
          <p:nvPr/>
        </p:nvSpPr>
        <p:spPr bwMode="auto">
          <a:xfrm>
            <a:off x="4110333" y="3370693"/>
            <a:ext cx="2423221" cy="830997"/>
          </a:xfrm>
          <a:prstGeom prst="rect">
            <a:avLst/>
          </a:prstGeom>
          <a:noFill/>
          <a:ln w="9525">
            <a:noFill/>
            <a:miter lim="800000"/>
            <a:headEnd/>
            <a:tailEnd/>
          </a:ln>
        </p:spPr>
        <p:txBody>
          <a:bodyPr wrap="square">
            <a:spAutoFit/>
          </a:bodyPr>
          <a:lstStyle/>
          <a:p>
            <a:pPr>
              <a:buFont typeface="Wingdings" pitchFamily="2" charset="2"/>
              <a:buChar char="q"/>
            </a:pPr>
            <a:r>
              <a:rPr lang="es-MX" sz="1200" b="1" dirty="0" smtClean="0">
                <a:latin typeface="Microsoft Sans Serif" pitchFamily="34" charset="0"/>
                <a:cs typeface="Microsoft Sans Serif" pitchFamily="34" charset="0"/>
              </a:rPr>
              <a:t>  </a:t>
            </a:r>
            <a:r>
              <a:rPr lang="es-MX" sz="1200" dirty="0" smtClean="0">
                <a:latin typeface="Microsoft Sans Serif" pitchFamily="34" charset="0"/>
                <a:cs typeface="Microsoft Sans Serif" pitchFamily="34" charset="0"/>
              </a:rPr>
              <a:t>Facturas </a:t>
            </a:r>
          </a:p>
          <a:p>
            <a:pPr>
              <a:buFont typeface="Wingdings" pitchFamily="2" charset="2"/>
              <a:buChar char="q"/>
            </a:pPr>
            <a:r>
              <a:rPr lang="es-MX" sz="1200" dirty="0" smtClean="0">
                <a:latin typeface="Microsoft Sans Serif" pitchFamily="34" charset="0"/>
                <a:cs typeface="Microsoft Sans Serif" pitchFamily="34" charset="0"/>
              </a:rPr>
              <a:t>  Boletas de Venta</a:t>
            </a:r>
          </a:p>
          <a:p>
            <a:pPr>
              <a:buFont typeface="Wingdings" pitchFamily="2" charset="2"/>
              <a:buChar char="q"/>
            </a:pPr>
            <a:r>
              <a:rPr lang="es-MX" sz="1200" dirty="0" smtClean="0">
                <a:latin typeface="Microsoft Sans Serif" pitchFamily="34" charset="0"/>
                <a:cs typeface="Microsoft Sans Serif" pitchFamily="34" charset="0"/>
              </a:rPr>
              <a:t>  Notas crédito</a:t>
            </a:r>
          </a:p>
          <a:p>
            <a:pPr>
              <a:buFont typeface="Wingdings" pitchFamily="2" charset="2"/>
              <a:buChar char="q"/>
            </a:pPr>
            <a:r>
              <a:rPr lang="es-MX" sz="1200" dirty="0" smtClean="0">
                <a:latin typeface="Microsoft Sans Serif" pitchFamily="34" charset="0"/>
                <a:cs typeface="Microsoft Sans Serif" pitchFamily="34" charset="0"/>
              </a:rPr>
              <a:t>  Notas débito</a:t>
            </a:r>
          </a:p>
        </p:txBody>
      </p:sp>
      <p:grpSp>
        <p:nvGrpSpPr>
          <p:cNvPr id="2" name="50 Grupo"/>
          <p:cNvGrpSpPr/>
          <p:nvPr/>
        </p:nvGrpSpPr>
        <p:grpSpPr>
          <a:xfrm>
            <a:off x="706558" y="1677230"/>
            <a:ext cx="1760537" cy="1219116"/>
            <a:chOff x="706558" y="1677230"/>
            <a:chExt cx="1760537" cy="1219116"/>
          </a:xfrm>
        </p:grpSpPr>
        <p:pic>
          <p:nvPicPr>
            <p:cNvPr id="52" name="Picture 5"/>
            <p:cNvPicPr>
              <a:picLocks noChangeAspect="1" noChangeArrowheads="1"/>
            </p:cNvPicPr>
            <p:nvPr/>
          </p:nvPicPr>
          <p:blipFill>
            <a:blip r:embed="rId2" cstate="print"/>
            <a:srcRect/>
            <a:stretch>
              <a:fillRect/>
            </a:stretch>
          </p:blipFill>
          <p:spPr bwMode="auto">
            <a:xfrm>
              <a:off x="943095" y="1677230"/>
              <a:ext cx="914400" cy="925513"/>
            </a:xfrm>
            <a:prstGeom prst="rect">
              <a:avLst/>
            </a:prstGeom>
            <a:noFill/>
            <a:ln w="9525">
              <a:noFill/>
              <a:miter lim="800000"/>
              <a:headEnd/>
              <a:tailEnd/>
            </a:ln>
          </p:spPr>
        </p:pic>
        <p:sp>
          <p:nvSpPr>
            <p:cNvPr id="54" name="9 CuadroTexto"/>
            <p:cNvSpPr txBox="1">
              <a:spLocks noChangeArrowheads="1"/>
            </p:cNvSpPr>
            <p:nvPr/>
          </p:nvSpPr>
          <p:spPr bwMode="auto">
            <a:xfrm>
              <a:off x="706558" y="2642430"/>
              <a:ext cx="1760537" cy="253916"/>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050" b="1" dirty="0">
                  <a:latin typeface="Calibri" pitchFamily="34" charset="0"/>
                  <a:ea typeface="ＭＳ Ｐゴシック" charset="-128"/>
                </a:rPr>
                <a:t>EMISOR ELECTRONICO </a:t>
              </a:r>
            </a:p>
          </p:txBody>
        </p:sp>
      </p:grpSp>
      <p:grpSp>
        <p:nvGrpSpPr>
          <p:cNvPr id="3" name="55 Grupo"/>
          <p:cNvGrpSpPr/>
          <p:nvPr/>
        </p:nvGrpSpPr>
        <p:grpSpPr>
          <a:xfrm>
            <a:off x="-27507" y="3021284"/>
            <a:ext cx="4584005" cy="2775445"/>
            <a:chOff x="100309" y="2893468"/>
            <a:chExt cx="4584005" cy="2775445"/>
          </a:xfrm>
        </p:grpSpPr>
        <p:grpSp>
          <p:nvGrpSpPr>
            <p:cNvPr id="4" name="40 Grupo"/>
            <p:cNvGrpSpPr>
              <a:grpSpLocks/>
            </p:cNvGrpSpPr>
            <p:nvPr/>
          </p:nvGrpSpPr>
          <p:grpSpPr bwMode="auto">
            <a:xfrm>
              <a:off x="1474921" y="2893468"/>
              <a:ext cx="3209393" cy="2775445"/>
              <a:chOff x="1714810" y="2200812"/>
              <a:chExt cx="3830480" cy="2820460"/>
            </a:xfrm>
          </p:grpSpPr>
          <p:cxnSp>
            <p:nvCxnSpPr>
              <p:cNvPr id="60" name="59 Conector recto de flecha"/>
              <p:cNvCxnSpPr/>
              <p:nvPr/>
            </p:nvCxnSpPr>
            <p:spPr bwMode="auto">
              <a:xfrm>
                <a:off x="2107011" y="4990298"/>
                <a:ext cx="3438279" cy="30974"/>
              </a:xfrm>
              <a:prstGeom prst="straightConnector1">
                <a:avLst/>
              </a:prstGeom>
              <a:ln w="28575">
                <a:solidFill>
                  <a:srgbClr val="FF0000"/>
                </a:solidFill>
                <a:headEnd type="none" w="med" len="med"/>
                <a:tailEnd type="none"/>
              </a:ln>
            </p:spPr>
            <p:style>
              <a:lnRef idx="2">
                <a:schemeClr val="accent4"/>
              </a:lnRef>
              <a:fillRef idx="0">
                <a:schemeClr val="accent4"/>
              </a:fillRef>
              <a:effectRef idx="1">
                <a:schemeClr val="accent4"/>
              </a:effectRef>
              <a:fontRef idx="minor">
                <a:schemeClr val="tx1"/>
              </a:fontRef>
            </p:style>
          </p:cxnSp>
          <p:cxnSp>
            <p:nvCxnSpPr>
              <p:cNvPr id="61" name="60 Conector recto de flecha"/>
              <p:cNvCxnSpPr/>
              <p:nvPr/>
            </p:nvCxnSpPr>
            <p:spPr bwMode="auto">
              <a:xfrm flipH="1">
                <a:off x="1784487" y="2200812"/>
                <a:ext cx="15518" cy="2500310"/>
              </a:xfrm>
              <a:prstGeom prst="straightConnector1">
                <a:avLst/>
              </a:prstGeom>
              <a:ln w="28575">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sp>
            <p:nvSpPr>
              <p:cNvPr id="63" name="11 CuadroTexto"/>
              <p:cNvSpPr txBox="1">
                <a:spLocks noChangeArrowheads="1"/>
              </p:cNvSpPr>
              <p:nvPr/>
            </p:nvSpPr>
            <p:spPr bwMode="auto">
              <a:xfrm>
                <a:off x="2286763" y="4531713"/>
                <a:ext cx="2544113" cy="469153"/>
              </a:xfrm>
              <a:prstGeom prst="rect">
                <a:avLst/>
              </a:prstGeom>
              <a:noFill/>
              <a:ln w="9525">
                <a:noFill/>
                <a:miter lim="800000"/>
                <a:headEnd/>
                <a:tailEnd/>
              </a:ln>
            </p:spPr>
            <p:txBody>
              <a:bodyPr wrap="square">
                <a:spAutoFit/>
              </a:bodyPr>
              <a:lstStyle/>
              <a:p>
                <a:pPr algn="ctr"/>
                <a:r>
                  <a:rPr lang="es-PE" sz="1200" b="1" dirty="0">
                    <a:latin typeface="Calibri" pitchFamily="34" charset="0"/>
                  </a:rPr>
                  <a:t>Valida y emite constancia</a:t>
                </a:r>
              </a:p>
              <a:p>
                <a:pPr algn="ctr"/>
                <a:r>
                  <a:rPr lang="es-PE" sz="1200" b="1" dirty="0">
                    <a:latin typeface="Calibri" pitchFamily="34" charset="0"/>
                  </a:rPr>
                  <a:t>(CDR – </a:t>
                </a:r>
                <a:r>
                  <a:rPr lang="es-PE" sz="1200" b="1" dirty="0" smtClean="0">
                    <a:latin typeface="Calibri" pitchFamily="34" charset="0"/>
                  </a:rPr>
                  <a:t>Aceptado/Rechazado)</a:t>
                </a:r>
                <a:endParaRPr lang="es-PE" sz="1200" b="1" dirty="0">
                  <a:latin typeface="Calibri" pitchFamily="34" charset="0"/>
                </a:endParaRPr>
              </a:p>
            </p:txBody>
          </p:sp>
          <p:sp>
            <p:nvSpPr>
              <p:cNvPr id="64" name="25 Elipse"/>
              <p:cNvSpPr/>
              <p:nvPr/>
            </p:nvSpPr>
            <p:spPr bwMode="auto">
              <a:xfrm>
                <a:off x="1714810" y="4751079"/>
                <a:ext cx="392201" cy="249787"/>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3</a:t>
                </a:r>
              </a:p>
            </p:txBody>
          </p:sp>
        </p:grpSp>
        <p:sp>
          <p:nvSpPr>
            <p:cNvPr id="58" name="11 CuadroTexto"/>
            <p:cNvSpPr txBox="1">
              <a:spLocks noChangeArrowheads="1"/>
            </p:cNvSpPr>
            <p:nvPr/>
          </p:nvSpPr>
          <p:spPr bwMode="auto">
            <a:xfrm>
              <a:off x="251880" y="4772221"/>
              <a:ext cx="1223041" cy="830997"/>
            </a:xfrm>
            <a:prstGeom prst="rect">
              <a:avLst/>
            </a:prstGeom>
            <a:noFill/>
            <a:ln w="9525">
              <a:noFill/>
              <a:miter lim="800000"/>
              <a:headEnd/>
              <a:tailEnd/>
            </a:ln>
          </p:spPr>
          <p:txBody>
            <a:bodyPr wrap="square">
              <a:spAutoFit/>
            </a:bodyPr>
            <a:lstStyle/>
            <a:p>
              <a:pPr>
                <a:buFont typeface="Wingdings" pitchFamily="2" charset="2"/>
                <a:buChar char="v"/>
              </a:pPr>
              <a:r>
                <a:rPr lang="es-PE" sz="1200" dirty="0" smtClean="0">
                  <a:latin typeface="Calibri" pitchFamily="34" charset="0"/>
                </a:rPr>
                <a:t> Estándar UBL</a:t>
              </a:r>
            </a:p>
            <a:p>
              <a:pPr>
                <a:buFont typeface="Wingdings" pitchFamily="2" charset="2"/>
                <a:buChar char="v"/>
              </a:pPr>
              <a:r>
                <a:rPr lang="es-PE" sz="1200" dirty="0" smtClean="0">
                  <a:latin typeface="Calibri" pitchFamily="34" charset="0"/>
                </a:rPr>
                <a:t> Contenido </a:t>
              </a:r>
            </a:p>
            <a:p>
              <a:pPr>
                <a:buFont typeface="Wingdings" pitchFamily="2" charset="2"/>
                <a:buChar char="v"/>
              </a:pPr>
              <a:r>
                <a:rPr lang="es-PE" sz="1200" dirty="0" smtClean="0">
                  <a:latin typeface="Calibri" pitchFamily="34" charset="0"/>
                </a:rPr>
                <a:t> Consistencia </a:t>
              </a:r>
            </a:p>
            <a:p>
              <a:pPr>
                <a:buFont typeface="Wingdings" pitchFamily="2" charset="2"/>
                <a:buChar char="v"/>
              </a:pPr>
              <a:r>
                <a:rPr lang="es-PE" sz="1200" dirty="0" smtClean="0">
                  <a:latin typeface="Calibri" pitchFamily="34" charset="0"/>
                </a:rPr>
                <a:t> Firma digital</a:t>
              </a:r>
              <a:endParaRPr lang="es-PE" sz="1200" dirty="0">
                <a:latin typeface="Calibri" pitchFamily="34" charset="0"/>
              </a:endParaRPr>
            </a:p>
          </p:txBody>
        </p:sp>
        <p:sp>
          <p:nvSpPr>
            <p:cNvPr id="59" name="11 CuadroTexto"/>
            <p:cNvSpPr txBox="1">
              <a:spLocks noChangeArrowheads="1"/>
            </p:cNvSpPr>
            <p:nvPr/>
          </p:nvSpPr>
          <p:spPr bwMode="auto">
            <a:xfrm>
              <a:off x="100309" y="4428104"/>
              <a:ext cx="1468130" cy="369332"/>
            </a:xfrm>
            <a:prstGeom prst="rect">
              <a:avLst/>
            </a:prstGeom>
            <a:noFill/>
            <a:ln w="9525">
              <a:noFill/>
              <a:miter lim="800000"/>
              <a:headEnd/>
              <a:tailEnd/>
            </a:ln>
          </p:spPr>
          <p:txBody>
            <a:bodyPr>
              <a:spAutoFit/>
            </a:bodyPr>
            <a:lstStyle/>
            <a:p>
              <a:pPr algn="ctr"/>
              <a:r>
                <a:rPr lang="es-PE" b="1" dirty="0" smtClean="0">
                  <a:latin typeface="Calibri" pitchFamily="34" charset="0"/>
                </a:rPr>
                <a:t>validaciones </a:t>
              </a:r>
              <a:endParaRPr lang="es-PE" b="1" dirty="0">
                <a:latin typeface="Calibri" pitchFamily="34" charset="0"/>
              </a:endParaRPr>
            </a:p>
          </p:txBody>
        </p:sp>
      </p:grpSp>
      <p:grpSp>
        <p:nvGrpSpPr>
          <p:cNvPr id="5" name="65 Grupo"/>
          <p:cNvGrpSpPr/>
          <p:nvPr/>
        </p:nvGrpSpPr>
        <p:grpSpPr>
          <a:xfrm>
            <a:off x="1748121" y="1892112"/>
            <a:ext cx="3435852" cy="1287755"/>
            <a:chOff x="1748121" y="1892112"/>
            <a:chExt cx="3435852" cy="1287755"/>
          </a:xfrm>
        </p:grpSpPr>
        <p:sp>
          <p:nvSpPr>
            <p:cNvPr id="67" name="25 Elipse"/>
            <p:cNvSpPr/>
            <p:nvPr/>
          </p:nvSpPr>
          <p:spPr bwMode="auto">
            <a:xfrm>
              <a:off x="1976721" y="1892112"/>
              <a:ext cx="325288" cy="296747"/>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1</a:t>
              </a:r>
            </a:p>
          </p:txBody>
        </p:sp>
        <p:grpSp>
          <p:nvGrpSpPr>
            <p:cNvPr id="6" name="75 Grupo"/>
            <p:cNvGrpSpPr/>
            <p:nvPr/>
          </p:nvGrpSpPr>
          <p:grpSpPr>
            <a:xfrm>
              <a:off x="1748121" y="1932733"/>
              <a:ext cx="3435852" cy="1247134"/>
              <a:chOff x="1748121" y="1932733"/>
              <a:chExt cx="3435852" cy="1247134"/>
            </a:xfrm>
          </p:grpSpPr>
          <p:cxnSp>
            <p:nvCxnSpPr>
              <p:cNvPr id="69" name="68 Conector recto de flecha"/>
              <p:cNvCxnSpPr/>
              <p:nvPr/>
            </p:nvCxnSpPr>
            <p:spPr bwMode="auto">
              <a:xfrm>
                <a:off x="1748121" y="2271936"/>
                <a:ext cx="2209800" cy="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grpSp>
            <p:nvGrpSpPr>
              <p:cNvPr id="7" name="74 Grupo"/>
              <p:cNvGrpSpPr/>
              <p:nvPr/>
            </p:nvGrpSpPr>
            <p:grpSpPr>
              <a:xfrm>
                <a:off x="2464481" y="1932733"/>
                <a:ext cx="2719492" cy="1247134"/>
                <a:chOff x="2464481" y="1932733"/>
                <a:chExt cx="2719492" cy="1247134"/>
              </a:xfrm>
            </p:grpSpPr>
            <p:sp>
              <p:nvSpPr>
                <p:cNvPr id="72" name="11 CuadroTexto"/>
                <p:cNvSpPr txBox="1">
                  <a:spLocks noChangeArrowheads="1"/>
                </p:cNvSpPr>
                <p:nvPr/>
              </p:nvSpPr>
              <p:spPr bwMode="auto">
                <a:xfrm>
                  <a:off x="2464481" y="2010316"/>
                  <a:ext cx="1419250" cy="1169551"/>
                </a:xfrm>
                <a:prstGeom prst="rect">
                  <a:avLst/>
                </a:prstGeom>
                <a:noFill/>
                <a:ln w="9525">
                  <a:noFill/>
                  <a:miter lim="800000"/>
                  <a:headEnd/>
                  <a:tailEnd/>
                </a:ln>
              </p:spPr>
              <p:txBody>
                <a:bodyPr>
                  <a:spAutoFit/>
                </a:bodyPr>
                <a:lstStyle/>
                <a:p>
                  <a:r>
                    <a:rPr lang="es-PE" sz="1400" b="1" dirty="0">
                      <a:latin typeface="Calibri" pitchFamily="34" charset="0"/>
                    </a:rPr>
                    <a:t>Emite factura </a:t>
                  </a:r>
                  <a:r>
                    <a:rPr lang="es-PE" sz="1400" b="1" dirty="0" smtClean="0">
                      <a:latin typeface="Calibri" pitchFamily="34" charset="0"/>
                    </a:rPr>
                    <a:t>electrónica a través de un programa propio</a:t>
                  </a:r>
                  <a:endParaRPr lang="es-PE" sz="1400" b="1" dirty="0">
                    <a:latin typeface="Calibri" pitchFamily="34" charset="0"/>
                  </a:endParaRPr>
                </a:p>
              </p:txBody>
            </p:sp>
            <p:pic>
              <p:nvPicPr>
                <p:cNvPr id="73" name="Picture 31"/>
                <p:cNvPicPr>
                  <a:picLocks noChangeAspect="1" noChangeArrowheads="1"/>
                </p:cNvPicPr>
                <p:nvPr/>
              </p:nvPicPr>
              <p:blipFill>
                <a:blip r:embed="rId3" cstate="print"/>
                <a:srcRect/>
                <a:stretch>
                  <a:fillRect/>
                </a:stretch>
              </p:blipFill>
              <p:spPr bwMode="auto">
                <a:xfrm>
                  <a:off x="3799558" y="2592110"/>
                  <a:ext cx="455942" cy="493814"/>
                </a:xfrm>
                <a:prstGeom prst="rect">
                  <a:avLst/>
                </a:prstGeom>
                <a:noFill/>
                <a:ln w="9525">
                  <a:noFill/>
                  <a:miter lim="800000"/>
                  <a:headEnd/>
                  <a:tailEnd/>
                </a:ln>
              </p:spPr>
            </p:pic>
            <p:pic>
              <p:nvPicPr>
                <p:cNvPr id="74" name="Picture 4"/>
                <p:cNvPicPr>
                  <a:picLocks noChangeAspect="1" noChangeArrowheads="1"/>
                </p:cNvPicPr>
                <p:nvPr/>
              </p:nvPicPr>
              <p:blipFill>
                <a:blip r:embed="rId4" cstate="print"/>
                <a:srcRect/>
                <a:stretch>
                  <a:fillRect/>
                </a:stretch>
              </p:blipFill>
              <p:spPr bwMode="auto">
                <a:xfrm>
                  <a:off x="4110333" y="1932733"/>
                  <a:ext cx="1073640" cy="600803"/>
                </a:xfrm>
                <a:prstGeom prst="rect">
                  <a:avLst/>
                </a:prstGeom>
                <a:noFill/>
                <a:ln w="9525">
                  <a:noFill/>
                  <a:miter lim="800000"/>
                  <a:headEnd/>
                  <a:tailEnd/>
                </a:ln>
              </p:spPr>
            </p:pic>
          </p:grpSp>
        </p:grpSp>
      </p:grpSp>
      <p:sp>
        <p:nvSpPr>
          <p:cNvPr id="75" name="11 CuadroTexto"/>
          <p:cNvSpPr txBox="1">
            <a:spLocks noChangeArrowheads="1"/>
          </p:cNvSpPr>
          <p:nvPr/>
        </p:nvSpPr>
        <p:spPr bwMode="auto">
          <a:xfrm>
            <a:off x="2121472" y="3212761"/>
            <a:ext cx="1274948" cy="830997"/>
          </a:xfrm>
          <a:prstGeom prst="rect">
            <a:avLst/>
          </a:prstGeom>
          <a:noFill/>
          <a:ln w="9525">
            <a:noFill/>
            <a:miter lim="800000"/>
            <a:headEnd/>
            <a:tailEnd/>
          </a:ln>
        </p:spPr>
        <p:txBody>
          <a:bodyPr>
            <a:spAutoFit/>
          </a:bodyPr>
          <a:lstStyle/>
          <a:p>
            <a:pPr algn="ctr"/>
            <a:r>
              <a:rPr lang="es-PE" sz="1200" b="1" dirty="0">
                <a:latin typeface="Calibri" pitchFamily="34" charset="0"/>
              </a:rPr>
              <a:t> Envía  un ejemplar de </a:t>
            </a:r>
            <a:r>
              <a:rPr lang="es-PE" sz="1200" b="1" dirty="0" smtClean="0">
                <a:latin typeface="Calibri" pitchFamily="34" charset="0"/>
              </a:rPr>
              <a:t>la factura  (Formato digital)</a:t>
            </a:r>
            <a:endParaRPr lang="es-PE" sz="1200" b="1" dirty="0">
              <a:latin typeface="Calibri" pitchFamily="34" charset="0"/>
            </a:endParaRPr>
          </a:p>
        </p:txBody>
      </p:sp>
      <p:cxnSp>
        <p:nvCxnSpPr>
          <p:cNvPr id="76" name="75 Conector recto de flecha"/>
          <p:cNvCxnSpPr/>
          <p:nvPr/>
        </p:nvCxnSpPr>
        <p:spPr bwMode="auto">
          <a:xfrm>
            <a:off x="1748121" y="5236558"/>
            <a:ext cx="2808376" cy="1562"/>
          </a:xfrm>
          <a:prstGeom prst="straightConnector1">
            <a:avLst/>
          </a:prstGeom>
          <a:ln w="28575">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77" name="24 Conector recto de flecha"/>
          <p:cNvCxnSpPr/>
          <p:nvPr/>
        </p:nvCxnSpPr>
        <p:spPr bwMode="auto">
          <a:xfrm>
            <a:off x="1748121" y="3145348"/>
            <a:ext cx="0" cy="2091210"/>
          </a:xfrm>
          <a:prstGeom prst="straightConnector1">
            <a:avLst/>
          </a:prstGeom>
          <a:ln w="34925">
            <a:headEnd type="none" w="med" len="med"/>
            <a:tailEnd type="none"/>
          </a:ln>
        </p:spPr>
        <p:style>
          <a:lnRef idx="2">
            <a:schemeClr val="accent4"/>
          </a:lnRef>
          <a:fillRef idx="0">
            <a:schemeClr val="accent4"/>
          </a:fillRef>
          <a:effectRef idx="1">
            <a:schemeClr val="accent4"/>
          </a:effectRef>
          <a:fontRef idx="minor">
            <a:schemeClr val="tx1"/>
          </a:fontRef>
        </p:style>
      </p:cxnSp>
      <p:pic>
        <p:nvPicPr>
          <p:cNvPr id="78" name="Picture 32">
            <a:hlinkClick r:id="" action="ppaction://noaction"/>
          </p:cNvPr>
          <p:cNvPicPr>
            <a:picLocks noChangeAspect="1" noChangeArrowheads="1"/>
          </p:cNvPicPr>
          <p:nvPr/>
        </p:nvPicPr>
        <p:blipFill>
          <a:blip r:embed="rId3" cstate="print"/>
          <a:srcRect/>
          <a:stretch>
            <a:fillRect/>
          </a:stretch>
        </p:blipFill>
        <p:spPr bwMode="auto">
          <a:xfrm>
            <a:off x="2302009" y="4205378"/>
            <a:ext cx="402615" cy="376454"/>
          </a:xfrm>
          <a:prstGeom prst="rect">
            <a:avLst/>
          </a:prstGeom>
          <a:noFill/>
          <a:ln w="9525">
            <a:noFill/>
            <a:miter lim="800000"/>
            <a:headEnd/>
            <a:tailEnd/>
          </a:ln>
        </p:spPr>
      </p:pic>
      <p:sp>
        <p:nvSpPr>
          <p:cNvPr id="79" name="25 Elipse"/>
          <p:cNvSpPr/>
          <p:nvPr/>
        </p:nvSpPr>
        <p:spPr bwMode="auto">
          <a:xfrm>
            <a:off x="1964922" y="3179846"/>
            <a:ext cx="337087" cy="291945"/>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2</a:t>
            </a:r>
          </a:p>
        </p:txBody>
      </p:sp>
      <p:pic>
        <p:nvPicPr>
          <p:cNvPr id="80" name="Picture 2" descr="http://t1.gstatic.com/images?q=tbn:ANd9GcQKGyBTDEk-QkgAfbUkY69-xunmzUPRPe-6tM5lhRQsPEM7xYhK"/>
          <p:cNvPicPr>
            <a:picLocks noChangeAspect="1" noChangeArrowheads="1"/>
          </p:cNvPicPr>
          <p:nvPr/>
        </p:nvPicPr>
        <p:blipFill>
          <a:blip r:embed="rId5" cstate="print"/>
          <a:srcRect/>
          <a:stretch>
            <a:fillRect/>
          </a:stretch>
        </p:blipFill>
        <p:spPr bwMode="auto">
          <a:xfrm>
            <a:off x="918249" y="3786192"/>
            <a:ext cx="1219219" cy="838372"/>
          </a:xfrm>
          <a:prstGeom prst="rect">
            <a:avLst/>
          </a:prstGeom>
          <a:noFill/>
          <a:scene3d>
            <a:camera prst="isometricOffAxis1Left">
              <a:rot lat="1080000" lon="1620000" rev="0"/>
            </a:camera>
            <a:lightRig rig="threePt" dir="t"/>
          </a:scene3d>
          <a:sp3d extrusionH="127000"/>
        </p:spPr>
      </p:pic>
      <p:sp>
        <p:nvSpPr>
          <p:cNvPr id="81" name="80 CuadroTexto"/>
          <p:cNvSpPr txBox="1">
            <a:spLocks noChangeArrowheads="1"/>
          </p:cNvSpPr>
          <p:nvPr/>
        </p:nvSpPr>
        <p:spPr bwMode="auto">
          <a:xfrm>
            <a:off x="4867290" y="2559619"/>
            <a:ext cx="1611744" cy="461665"/>
          </a:xfrm>
          <a:prstGeom prst="rect">
            <a:avLst/>
          </a:prstGeom>
          <a:noFill/>
          <a:ln w="9525">
            <a:noFill/>
            <a:miter lim="800000"/>
            <a:headEnd/>
            <a:tailEnd/>
          </a:ln>
        </p:spPr>
        <p:txBody>
          <a:bodyPr wrap="square">
            <a:spAutoFit/>
          </a:bodyPr>
          <a:lstStyle/>
          <a:p>
            <a:pPr algn="ctr"/>
            <a:r>
              <a:rPr lang="es-PE" sz="1200" b="1" dirty="0" smtClean="0">
                <a:latin typeface="Calibri" pitchFamily="34" charset="0"/>
              </a:rPr>
              <a:t>Formato  digital </a:t>
            </a:r>
          </a:p>
          <a:p>
            <a:pPr algn="ctr"/>
            <a:r>
              <a:rPr lang="es-PE" sz="1200" b="1" dirty="0" smtClean="0">
                <a:latin typeface="Calibri" pitchFamily="34" charset="0"/>
              </a:rPr>
              <a:t>Firmado digitalmente</a:t>
            </a:r>
            <a:endParaRPr lang="es-PE" sz="1200" b="1" dirty="0">
              <a:latin typeface="Calibri" pitchFamily="34" charset="0"/>
            </a:endParaRPr>
          </a:p>
        </p:txBody>
      </p:sp>
      <p:cxnSp>
        <p:nvCxnSpPr>
          <p:cNvPr id="82" name="81 Conector recto de flecha"/>
          <p:cNvCxnSpPr/>
          <p:nvPr/>
        </p:nvCxnSpPr>
        <p:spPr bwMode="auto">
          <a:xfrm>
            <a:off x="5302385" y="2271936"/>
            <a:ext cx="1932815" cy="402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83" name="82 CuadroTexto"/>
          <p:cNvSpPr txBox="1"/>
          <p:nvPr/>
        </p:nvSpPr>
        <p:spPr>
          <a:xfrm>
            <a:off x="5430139" y="1752743"/>
            <a:ext cx="1447800" cy="523220"/>
          </a:xfrm>
          <a:prstGeom prst="rect">
            <a:avLst/>
          </a:prstGeom>
          <a:noFill/>
        </p:spPr>
        <p:txBody>
          <a:bodyPr wrap="square" rtlCol="0">
            <a:spAutoFit/>
          </a:bodyPr>
          <a:lstStyle/>
          <a:p>
            <a:pPr marL="180975" indent="-180975" algn="ctr"/>
            <a:r>
              <a:rPr lang="es-PE" sz="1400" b="1" dirty="0" smtClean="0">
                <a:latin typeface="Calibri" pitchFamily="34" charset="0"/>
              </a:rPr>
              <a:t>Otorgamiento</a:t>
            </a:r>
          </a:p>
          <a:p>
            <a:pPr marL="180975" indent="-180975" algn="ctr"/>
            <a:r>
              <a:rPr lang="es-PE" sz="1400" b="1" dirty="0" smtClean="0">
                <a:latin typeface="Calibri" pitchFamily="34" charset="0"/>
              </a:rPr>
              <a:t>(entrega)</a:t>
            </a:r>
            <a:endParaRPr lang="es-PE" sz="1400" b="1" dirty="0">
              <a:latin typeface="Calibri" pitchFamily="34" charset="0"/>
            </a:endParaRPr>
          </a:p>
        </p:txBody>
      </p:sp>
      <p:cxnSp>
        <p:nvCxnSpPr>
          <p:cNvPr id="84" name="83 Conector recto de flecha"/>
          <p:cNvCxnSpPr/>
          <p:nvPr/>
        </p:nvCxnSpPr>
        <p:spPr>
          <a:xfrm>
            <a:off x="4405732" y="2748760"/>
            <a:ext cx="5948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 name="13 Grupo"/>
          <p:cNvGrpSpPr/>
          <p:nvPr/>
        </p:nvGrpSpPr>
        <p:grpSpPr>
          <a:xfrm>
            <a:off x="6361480" y="5169712"/>
            <a:ext cx="1752600" cy="307777"/>
            <a:chOff x="6264359" y="4396376"/>
            <a:chExt cx="1752600" cy="307777"/>
          </a:xfrm>
        </p:grpSpPr>
        <p:sp>
          <p:nvSpPr>
            <p:cNvPr id="86" name="11 CuadroTexto"/>
            <p:cNvSpPr txBox="1">
              <a:spLocks noChangeArrowheads="1"/>
            </p:cNvSpPr>
            <p:nvPr/>
          </p:nvSpPr>
          <p:spPr bwMode="auto">
            <a:xfrm>
              <a:off x="6264359" y="4396376"/>
              <a:ext cx="1752600" cy="307777"/>
            </a:xfrm>
            <a:prstGeom prst="rect">
              <a:avLst/>
            </a:prstGeom>
            <a:noFill/>
            <a:ln w="9525">
              <a:noFill/>
              <a:miter lim="800000"/>
              <a:headEnd/>
              <a:tailEnd/>
            </a:ln>
          </p:spPr>
          <p:txBody>
            <a:bodyPr>
              <a:spAutoFit/>
            </a:bodyPr>
            <a:lstStyle/>
            <a:p>
              <a:pPr algn="ctr"/>
              <a:r>
                <a:rPr lang="es-PE" sz="1400" b="1" dirty="0">
                  <a:latin typeface="Calibri" pitchFamily="34" charset="0"/>
                </a:rPr>
                <a:t>Consulta </a:t>
              </a:r>
            </a:p>
          </p:txBody>
        </p:sp>
        <p:sp>
          <p:nvSpPr>
            <p:cNvPr id="87" name="25 Elipse"/>
            <p:cNvSpPr/>
            <p:nvPr/>
          </p:nvSpPr>
          <p:spPr bwMode="auto">
            <a:xfrm>
              <a:off x="6332349" y="4397414"/>
              <a:ext cx="296449" cy="296686"/>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4</a:t>
              </a:r>
            </a:p>
          </p:txBody>
        </p:sp>
      </p:grpSp>
      <p:cxnSp>
        <p:nvCxnSpPr>
          <p:cNvPr id="88" name="87 Conector recto"/>
          <p:cNvCxnSpPr/>
          <p:nvPr/>
        </p:nvCxnSpPr>
        <p:spPr>
          <a:xfrm>
            <a:off x="7974652" y="3021284"/>
            <a:ext cx="10532" cy="2579424"/>
          </a:xfrm>
          <a:prstGeom prst="line">
            <a:avLst/>
          </a:prstGeom>
          <a:ln w="28575">
            <a:solidFill>
              <a:srgbClr val="7C9B3F"/>
            </a:solidFill>
          </a:ln>
        </p:spPr>
        <p:style>
          <a:lnRef idx="2">
            <a:schemeClr val="accent1"/>
          </a:lnRef>
          <a:fillRef idx="0">
            <a:schemeClr val="accent1"/>
          </a:fillRef>
          <a:effectRef idx="1">
            <a:schemeClr val="accent1"/>
          </a:effectRef>
          <a:fontRef idx="minor">
            <a:schemeClr val="tx1"/>
          </a:fontRef>
        </p:style>
      </p:cxnSp>
      <p:cxnSp>
        <p:nvCxnSpPr>
          <p:cNvPr id="89" name="88 Conector recto de flecha"/>
          <p:cNvCxnSpPr/>
          <p:nvPr/>
        </p:nvCxnSpPr>
        <p:spPr>
          <a:xfrm flipH="1">
            <a:off x="5815309" y="5600708"/>
            <a:ext cx="2159343" cy="8577"/>
          </a:xfrm>
          <a:prstGeom prst="straightConnector1">
            <a:avLst/>
          </a:prstGeom>
          <a:ln w="28575">
            <a:solidFill>
              <a:srgbClr val="7C9B3F"/>
            </a:solidFill>
            <a:tailEnd type="arrow"/>
          </a:ln>
        </p:spPr>
        <p:style>
          <a:lnRef idx="2">
            <a:schemeClr val="accent1"/>
          </a:lnRef>
          <a:fillRef idx="0">
            <a:schemeClr val="accent1"/>
          </a:fillRef>
          <a:effectRef idx="1">
            <a:schemeClr val="accent1"/>
          </a:effectRef>
          <a:fontRef idx="minor">
            <a:schemeClr val="tx1"/>
          </a:fontRef>
        </p:style>
      </p:cxnSp>
      <p:pic>
        <p:nvPicPr>
          <p:cNvPr id="90" name="Picture 5" descr="http://www.sunat.gob.pe/p/imagenes/logoamplio.png"/>
          <p:cNvPicPr>
            <a:picLocks noChangeAspect="1" noChangeArrowheads="1"/>
          </p:cNvPicPr>
          <p:nvPr/>
        </p:nvPicPr>
        <p:blipFill>
          <a:blip r:embed="rId6"/>
          <a:srcRect/>
          <a:stretch>
            <a:fillRect/>
          </a:stretch>
        </p:blipFill>
        <p:spPr bwMode="auto">
          <a:xfrm>
            <a:off x="4529877" y="4659073"/>
            <a:ext cx="1254952" cy="342260"/>
          </a:xfrm>
          <a:prstGeom prst="rect">
            <a:avLst/>
          </a:prstGeom>
          <a:noFill/>
        </p:spPr>
      </p:pic>
      <p:pic>
        <p:nvPicPr>
          <p:cNvPr id="91" name="Picture 1"/>
          <p:cNvPicPr>
            <a:picLocks noChangeAspect="1" noChangeArrowheads="1"/>
          </p:cNvPicPr>
          <p:nvPr/>
        </p:nvPicPr>
        <p:blipFill>
          <a:blip r:embed="rId7"/>
          <a:srcRect/>
          <a:stretch>
            <a:fillRect/>
          </a:stretch>
        </p:blipFill>
        <p:spPr bwMode="auto">
          <a:xfrm>
            <a:off x="7435645" y="3654251"/>
            <a:ext cx="1091381" cy="568143"/>
          </a:xfrm>
          <a:prstGeom prst="rect">
            <a:avLst/>
          </a:prstGeom>
          <a:ln>
            <a:noFill/>
          </a:ln>
          <a:effectLst>
            <a:outerShdw blurRad="190500" algn="tl" rotWithShape="0">
              <a:srgbClr val="000000">
                <a:alpha val="70000"/>
              </a:srgbClr>
            </a:outerShdw>
          </a:effectLst>
        </p:spPr>
      </p:pic>
      <p:pic>
        <p:nvPicPr>
          <p:cNvPr id="92" name="Picture 3"/>
          <p:cNvPicPr>
            <a:picLocks noChangeAspect="1" noChangeArrowheads="1"/>
          </p:cNvPicPr>
          <p:nvPr/>
        </p:nvPicPr>
        <p:blipFill>
          <a:blip r:embed="rId8" cstate="print"/>
          <a:srcRect/>
          <a:stretch>
            <a:fillRect/>
          </a:stretch>
        </p:blipFill>
        <p:spPr bwMode="auto">
          <a:xfrm>
            <a:off x="7634586" y="1840129"/>
            <a:ext cx="391065" cy="657370"/>
          </a:xfrm>
          <a:prstGeom prst="rect">
            <a:avLst/>
          </a:prstGeom>
          <a:noFill/>
          <a:ln w="9525">
            <a:noFill/>
            <a:miter lim="800000"/>
            <a:headEnd/>
            <a:tailEnd/>
          </a:ln>
        </p:spPr>
      </p:pic>
      <p:pic>
        <p:nvPicPr>
          <p:cNvPr id="93" name="Picture 9" descr="j0433944"/>
          <p:cNvPicPr>
            <a:picLocks noChangeAspect="1" noChangeArrowheads="1"/>
          </p:cNvPicPr>
          <p:nvPr/>
        </p:nvPicPr>
        <p:blipFill>
          <a:blip r:embed="rId9" cstate="print"/>
          <a:srcRect/>
          <a:stretch>
            <a:fillRect/>
          </a:stretch>
        </p:blipFill>
        <p:spPr bwMode="auto">
          <a:xfrm>
            <a:off x="7235200" y="1771317"/>
            <a:ext cx="430587" cy="841845"/>
          </a:xfrm>
          <a:prstGeom prst="rect">
            <a:avLst/>
          </a:prstGeom>
          <a:noFill/>
          <a:ln w="9525">
            <a:noFill/>
            <a:miter lim="800000"/>
            <a:headEnd/>
            <a:tailEnd/>
          </a:ln>
        </p:spPr>
      </p:pic>
      <p:sp>
        <p:nvSpPr>
          <p:cNvPr id="94" name="93 CuadroTexto"/>
          <p:cNvSpPr txBox="1">
            <a:spLocks noChangeArrowheads="1"/>
          </p:cNvSpPr>
          <p:nvPr/>
        </p:nvSpPr>
        <p:spPr bwMode="auto">
          <a:xfrm>
            <a:off x="7316005" y="2547855"/>
            <a:ext cx="1068803" cy="400110"/>
          </a:xfrm>
          <a:prstGeom prst="rect">
            <a:avLst/>
          </a:prstGeom>
          <a:solidFill>
            <a:schemeClr val="accent1"/>
          </a:solidFill>
          <a:ln w="9525">
            <a:solidFill>
              <a:srgbClr val="990099"/>
            </a:solidFill>
            <a:miter lim="800000"/>
            <a:headEnd/>
            <a:tailEnd/>
          </a:ln>
        </p:spPr>
        <p:txBody>
          <a:bodyPr wrap="square">
            <a:spAutoFit/>
          </a:bodyPr>
          <a:lstStyle/>
          <a:p>
            <a:pPr algn="ctr"/>
            <a:r>
              <a:rPr lang="es-PE" sz="1000" b="1" dirty="0">
                <a:latin typeface="Calibri" pitchFamily="34" charset="0"/>
              </a:rPr>
              <a:t>RECEPTOR (CLIENTE)</a:t>
            </a:r>
          </a:p>
        </p:txBody>
      </p:sp>
      <p:pic>
        <p:nvPicPr>
          <p:cNvPr id="95" name="Picture 3"/>
          <p:cNvPicPr>
            <a:picLocks noChangeAspect="1" noChangeArrowheads="1"/>
          </p:cNvPicPr>
          <p:nvPr/>
        </p:nvPicPr>
        <p:blipFill>
          <a:blip r:embed="rId10"/>
          <a:srcRect/>
          <a:stretch>
            <a:fillRect/>
          </a:stretch>
        </p:blipFill>
        <p:spPr bwMode="auto">
          <a:xfrm>
            <a:off x="4548927" y="5069033"/>
            <a:ext cx="1285432" cy="771259"/>
          </a:xfrm>
          <a:prstGeom prst="rect">
            <a:avLst/>
          </a:prstGeom>
          <a:ln>
            <a:noFill/>
          </a:ln>
          <a:effectLst>
            <a:outerShdw blurRad="190500" algn="tl" rotWithShape="0">
              <a:srgbClr val="000000">
                <a:alpha val="70000"/>
              </a:srgbClr>
            </a:outerShdw>
          </a:effectLst>
        </p:spPr>
      </p:pic>
      <p:sp>
        <p:nvSpPr>
          <p:cNvPr id="44" name="Rectángulo 43"/>
          <p:cNvSpPr/>
          <p:nvPr/>
        </p:nvSpPr>
        <p:spPr>
          <a:xfrm>
            <a:off x="914400" y="232658"/>
            <a:ext cx="7493000" cy="984885"/>
          </a:xfrm>
          <a:prstGeom prst="rect">
            <a:avLst/>
          </a:prstGeom>
        </p:spPr>
        <p:txBody>
          <a:bodyPr wrap="square">
            <a:spAutoFit/>
          </a:bodyPr>
          <a:lstStyle/>
          <a:p>
            <a:r>
              <a:rPr lang="es-PE" sz="4000" dirty="0"/>
              <a:t>SEE – </a:t>
            </a:r>
            <a:r>
              <a:rPr lang="es-PE" sz="4000" dirty="0" smtClean="0"/>
              <a:t>Del contribuyente</a:t>
            </a:r>
            <a:r>
              <a:rPr lang="es-PE" dirty="0"/>
              <a:t/>
            </a:r>
            <a:br>
              <a:rPr lang="es-PE" dirty="0"/>
            </a:br>
            <a:r>
              <a:rPr lang="es-PE" dirty="0"/>
              <a:t>Sistema de Emisión Electrónica – </a:t>
            </a:r>
            <a:r>
              <a:rPr lang="es-PE" dirty="0" smtClean="0"/>
              <a:t>Del contribuyente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571500" y="1851191"/>
            <a:ext cx="8016875" cy="4416594"/>
          </a:xfrm>
          <a:prstGeom prst="rect">
            <a:avLst/>
          </a:prstGeom>
          <a:noFill/>
        </p:spPr>
        <p:txBody>
          <a:bodyPr wrap="square" rtlCol="0">
            <a:spAutoFit/>
          </a:bodyPr>
          <a:lstStyle/>
          <a:p>
            <a:pPr>
              <a:buFont typeface="Wingdings" pitchFamily="2" charset="2"/>
              <a:buChar char="ü"/>
            </a:pPr>
            <a:r>
              <a:rPr lang="es-PE" dirty="0" smtClean="0"/>
              <a:t> </a:t>
            </a:r>
            <a:r>
              <a:rPr lang="es-PE" sz="1750" dirty="0" smtClean="0">
                <a:latin typeface="Arial" pitchFamily="34" charset="0"/>
                <a:cs typeface="Arial" pitchFamily="34" charset="0"/>
              </a:rPr>
              <a:t>Sistema dirigido a empresas que tienen </a:t>
            </a:r>
            <a:r>
              <a:rPr lang="es-PE" sz="1750" b="1" dirty="0" smtClean="0">
                <a:latin typeface="Arial" pitchFamily="34" charset="0"/>
                <a:cs typeface="Arial" pitchFamily="34" charset="0"/>
              </a:rPr>
              <a:t>alto volumen de facturación</a:t>
            </a:r>
            <a:endParaRPr lang="es-PE" sz="1750" dirty="0" smtClean="0">
              <a:latin typeface="Arial" pitchFamily="34" charset="0"/>
              <a:cs typeface="Arial" pitchFamily="34" charset="0"/>
            </a:endParaRPr>
          </a:p>
          <a:p>
            <a:pPr>
              <a:buFont typeface="Wingdings" pitchFamily="2" charset="2"/>
              <a:buChar char="ü"/>
            </a:pPr>
            <a:r>
              <a:rPr lang="es-PE" sz="1750" dirty="0" smtClean="0">
                <a:latin typeface="Arial" pitchFamily="34" charset="0"/>
                <a:cs typeface="Arial" pitchFamily="34" charset="0"/>
              </a:rPr>
              <a:t>Se requiere realizar ajustes en el sistema de la empresa que permita:</a:t>
            </a:r>
          </a:p>
          <a:p>
            <a:pPr marL="628650" lvl="1" indent="-177800" algn="just">
              <a:buFont typeface="Arial" pitchFamily="34" charset="0"/>
              <a:buChar char="•"/>
            </a:pPr>
            <a:r>
              <a:rPr lang="es-PE" sz="1750" dirty="0" smtClean="0">
                <a:latin typeface="Arial" pitchFamily="34" charset="0"/>
                <a:cs typeface="Arial" pitchFamily="34" charset="0"/>
              </a:rPr>
              <a:t>Obtener los datos necesarios para la elaboración de los comprobantes de pago en la estructura definida por SUNAT</a:t>
            </a:r>
          </a:p>
          <a:p>
            <a:pPr marL="628650" lvl="1" indent="-177800" algn="just">
              <a:buFont typeface="Arial" pitchFamily="34" charset="0"/>
              <a:buChar char="•"/>
            </a:pPr>
            <a:r>
              <a:rPr lang="es-PE" sz="1750" dirty="0" smtClean="0">
                <a:latin typeface="Arial" pitchFamily="34" charset="0"/>
                <a:cs typeface="Arial" pitchFamily="34" charset="0"/>
              </a:rPr>
              <a:t> Convertir la información en formato XML de acuerdo al estándar establecido (UBL)</a:t>
            </a:r>
          </a:p>
          <a:p>
            <a:pPr marL="628650" lvl="1" indent="-177800" algn="just">
              <a:buFont typeface="Arial" pitchFamily="34" charset="0"/>
              <a:buChar char="•"/>
            </a:pPr>
            <a:r>
              <a:rPr lang="es-PE" sz="1750" dirty="0" smtClean="0">
                <a:latin typeface="Arial" pitchFamily="34" charset="0"/>
                <a:cs typeface="Arial" pitchFamily="34" charset="0"/>
              </a:rPr>
              <a:t> Firmar electrónicamente con el certificado digital</a:t>
            </a:r>
          </a:p>
          <a:p>
            <a:pPr marL="628650" lvl="1" indent="-177800" algn="just">
              <a:buFont typeface="Arial" pitchFamily="34" charset="0"/>
              <a:buChar char="•"/>
            </a:pPr>
            <a:r>
              <a:rPr lang="es-PE" dirty="0"/>
              <a:t> </a:t>
            </a:r>
            <a:r>
              <a:rPr lang="es-PE" sz="1750" dirty="0" smtClean="0">
                <a:latin typeface="Arial" panose="020B0604020202020204" pitchFamily="34" charset="0"/>
                <a:cs typeface="Arial" panose="020B0604020202020204" pitchFamily="34" charset="0"/>
              </a:rPr>
              <a:t>El </a:t>
            </a:r>
            <a:r>
              <a:rPr lang="es-PE" sz="1750" dirty="0">
                <a:latin typeface="Arial" panose="020B0604020202020204" pitchFamily="34" charset="0"/>
                <a:cs typeface="Arial" panose="020B0604020202020204" pitchFamily="34" charset="0"/>
              </a:rPr>
              <a:t>emisor envía y/o entrega la factura electrónica a sus clientes (receptores) en formato electrónico a través de una página web, correo electrónico, servicio web, entre otros. El medio de entrega lo define el emisor.</a:t>
            </a:r>
            <a:endParaRPr lang="es-PE" sz="1750" dirty="0" smtClean="0">
              <a:latin typeface="Arial" pitchFamily="34" charset="0"/>
              <a:cs typeface="Arial" pitchFamily="34" charset="0"/>
            </a:endParaRPr>
          </a:p>
          <a:p>
            <a:pPr marL="628650" lvl="1" indent="-177800" algn="just">
              <a:buFont typeface="Arial" pitchFamily="34" charset="0"/>
              <a:buChar char="•"/>
            </a:pPr>
            <a:r>
              <a:rPr lang="es-PE" sz="1750" dirty="0" smtClean="0">
                <a:latin typeface="Arial" pitchFamily="34" charset="0"/>
                <a:cs typeface="Arial" pitchFamily="34" charset="0"/>
              </a:rPr>
              <a:t> Remitir la información a la SUNAT</a:t>
            </a:r>
          </a:p>
          <a:p>
            <a:pPr marL="628650" lvl="1" indent="-177800" algn="just">
              <a:buFont typeface="Arial" pitchFamily="34" charset="0"/>
              <a:buChar char="•"/>
            </a:pPr>
            <a:r>
              <a:rPr lang="es-PE" sz="1750" dirty="0" smtClean="0">
                <a:latin typeface="Arial" pitchFamily="34" charset="0"/>
                <a:cs typeface="Arial" pitchFamily="34" charset="0"/>
              </a:rPr>
              <a:t> Generar una representación impresa o archivo PDF</a:t>
            </a:r>
          </a:p>
          <a:p>
            <a:pPr lvl="1">
              <a:buFont typeface="Wingdings" pitchFamily="2" charset="2"/>
              <a:buChar char="ü"/>
            </a:pPr>
            <a:endParaRPr lang="es-PE" sz="1750" dirty="0" smtClean="0">
              <a:latin typeface="Arial" pitchFamily="34" charset="0"/>
              <a:cs typeface="Arial" pitchFamily="34" charset="0"/>
            </a:endParaRPr>
          </a:p>
          <a:p>
            <a:pPr>
              <a:buFont typeface="Wingdings" pitchFamily="2" charset="2"/>
              <a:buChar char="ü"/>
            </a:pPr>
            <a:r>
              <a:rPr lang="es-PE" sz="1750" dirty="0" smtClean="0">
                <a:latin typeface="Arial" pitchFamily="34" charset="0"/>
                <a:cs typeface="Arial" pitchFamily="34" charset="0"/>
              </a:rPr>
              <a:t>El desarrollo se hace:</a:t>
            </a:r>
          </a:p>
          <a:p>
            <a:pPr marL="549275" lvl="1" indent="-192088">
              <a:buFont typeface="Arial" pitchFamily="34" charset="0"/>
              <a:buChar char="•"/>
            </a:pPr>
            <a:r>
              <a:rPr lang="es-PE" sz="1750" dirty="0" smtClean="0">
                <a:latin typeface="Arial" pitchFamily="34" charset="0"/>
                <a:cs typeface="Arial" pitchFamily="34" charset="0"/>
              </a:rPr>
              <a:t> In </a:t>
            </a:r>
            <a:r>
              <a:rPr lang="es-PE" sz="1750" dirty="0" err="1" smtClean="0">
                <a:latin typeface="Arial" pitchFamily="34" charset="0"/>
                <a:cs typeface="Arial" pitchFamily="34" charset="0"/>
              </a:rPr>
              <a:t>house</a:t>
            </a:r>
            <a:r>
              <a:rPr lang="es-PE" sz="1750" dirty="0" smtClean="0">
                <a:latin typeface="Arial" pitchFamily="34" charset="0"/>
                <a:cs typeface="Arial" pitchFamily="34" charset="0"/>
              </a:rPr>
              <a:t>, es decir, la empresa lo realiza</a:t>
            </a:r>
          </a:p>
        </p:txBody>
      </p:sp>
      <p:sp>
        <p:nvSpPr>
          <p:cNvPr id="5" name="Rectángulo 4"/>
          <p:cNvSpPr/>
          <p:nvPr/>
        </p:nvSpPr>
        <p:spPr>
          <a:xfrm>
            <a:off x="914400" y="232658"/>
            <a:ext cx="7493000" cy="984885"/>
          </a:xfrm>
          <a:prstGeom prst="rect">
            <a:avLst/>
          </a:prstGeom>
        </p:spPr>
        <p:txBody>
          <a:bodyPr wrap="square">
            <a:spAutoFit/>
          </a:bodyPr>
          <a:lstStyle/>
          <a:p>
            <a:r>
              <a:rPr lang="es-PE" sz="4000" dirty="0"/>
              <a:t>SEE – </a:t>
            </a:r>
            <a:r>
              <a:rPr lang="es-PE" sz="4000" dirty="0" smtClean="0"/>
              <a:t>Del contribuyente</a:t>
            </a:r>
            <a:r>
              <a:rPr lang="es-PE" dirty="0"/>
              <a:t/>
            </a:r>
            <a:br>
              <a:rPr lang="es-PE" dirty="0"/>
            </a:br>
            <a:r>
              <a:rPr lang="es-PE" dirty="0"/>
              <a:t>Sistema de Emisión Electrónica – </a:t>
            </a:r>
            <a:r>
              <a:rPr lang="es-PE" dirty="0" smtClean="0"/>
              <a:t>Del contribuyente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3 Grupo"/>
          <p:cNvGrpSpPr/>
          <p:nvPr/>
        </p:nvGrpSpPr>
        <p:grpSpPr>
          <a:xfrm>
            <a:off x="1070555" y="1597355"/>
            <a:ext cx="7805964" cy="4798114"/>
            <a:chOff x="1189340" y="1628800"/>
            <a:chExt cx="7805964" cy="4798114"/>
          </a:xfrm>
        </p:grpSpPr>
        <p:sp>
          <p:nvSpPr>
            <p:cNvPr id="5" name="4 Flecha doblada hacia arriba"/>
            <p:cNvSpPr/>
            <p:nvPr/>
          </p:nvSpPr>
          <p:spPr>
            <a:xfrm rot="5400000">
              <a:off x="3967984" y="2327696"/>
              <a:ext cx="1109483" cy="5989671"/>
            </a:xfrm>
            <a:prstGeom prst="bentUpArrow">
              <a:avLst>
                <a:gd name="adj1" fmla="val 0"/>
                <a:gd name="adj2" fmla="val 7487"/>
                <a:gd name="adj3" fmla="val 785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Picture 5"/>
            <p:cNvPicPr>
              <a:picLocks noChangeAspect="1" noChangeArrowheads="1"/>
            </p:cNvPicPr>
            <p:nvPr/>
          </p:nvPicPr>
          <p:blipFill>
            <a:blip r:embed="rId2" cstate="print"/>
            <a:srcRect/>
            <a:stretch>
              <a:fillRect/>
            </a:stretch>
          </p:blipFill>
          <p:spPr bwMode="auto">
            <a:xfrm>
              <a:off x="1259271" y="3599852"/>
              <a:ext cx="504384" cy="847794"/>
            </a:xfrm>
            <a:prstGeom prst="rect">
              <a:avLst/>
            </a:prstGeom>
            <a:noFill/>
            <a:ln w="9525">
              <a:noFill/>
              <a:miter lim="800000"/>
              <a:headEnd/>
              <a:tailEnd/>
            </a:ln>
          </p:spPr>
        </p:pic>
        <p:sp>
          <p:nvSpPr>
            <p:cNvPr id="7" name="9 CuadroTexto"/>
            <p:cNvSpPr txBox="1">
              <a:spLocks noChangeArrowheads="1"/>
            </p:cNvSpPr>
            <p:nvPr/>
          </p:nvSpPr>
          <p:spPr bwMode="auto">
            <a:xfrm>
              <a:off x="2159456" y="3194403"/>
              <a:ext cx="1083184" cy="461665"/>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200" b="1" dirty="0" smtClean="0">
                  <a:ea typeface="ＭＳ Ｐゴシック" charset="-128"/>
                </a:rPr>
                <a:t>Facturador Sunat</a:t>
              </a:r>
              <a:endParaRPr lang="es-PE" sz="1200" b="1" dirty="0">
                <a:ea typeface="ＭＳ Ｐゴシック" charset="-128"/>
              </a:endParaRPr>
            </a:p>
          </p:txBody>
        </p:sp>
        <p:cxnSp>
          <p:nvCxnSpPr>
            <p:cNvPr id="8" name="11 Conector recto de flecha"/>
            <p:cNvCxnSpPr/>
            <p:nvPr/>
          </p:nvCxnSpPr>
          <p:spPr bwMode="auto">
            <a:xfrm flipV="1">
              <a:off x="8244408" y="3365433"/>
              <a:ext cx="0" cy="1287703"/>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9" name="11 CuadroTexto"/>
            <p:cNvSpPr txBox="1">
              <a:spLocks noChangeArrowheads="1"/>
            </p:cNvSpPr>
            <p:nvPr/>
          </p:nvSpPr>
          <p:spPr bwMode="auto">
            <a:xfrm>
              <a:off x="4507854" y="6165304"/>
              <a:ext cx="1720410" cy="261610"/>
            </a:xfrm>
            <a:prstGeom prst="rect">
              <a:avLst/>
            </a:prstGeom>
            <a:noFill/>
            <a:ln w="9525">
              <a:noFill/>
              <a:miter lim="800000"/>
              <a:headEnd/>
              <a:tailEnd/>
            </a:ln>
          </p:spPr>
          <p:txBody>
            <a:bodyPr wrap="square">
              <a:spAutoFit/>
            </a:bodyPr>
            <a:lstStyle/>
            <a:p>
              <a:r>
                <a:rPr lang="es-PE" sz="1100" dirty="0" smtClean="0">
                  <a:latin typeface="Calibri" pitchFamily="34" charset="0"/>
                </a:rPr>
                <a:t>otorga factura al receptor</a:t>
              </a:r>
              <a:endParaRPr lang="es-PE" sz="1100" dirty="0">
                <a:latin typeface="Calibri" pitchFamily="34" charset="0"/>
              </a:endParaRPr>
            </a:p>
          </p:txBody>
        </p:sp>
        <p:pic>
          <p:nvPicPr>
            <p:cNvPr id="10" name="Picture 31"/>
            <p:cNvPicPr>
              <a:picLocks noChangeAspect="1" noChangeArrowheads="1"/>
            </p:cNvPicPr>
            <p:nvPr/>
          </p:nvPicPr>
          <p:blipFill>
            <a:blip r:embed="rId3" cstate="print"/>
            <a:srcRect/>
            <a:stretch>
              <a:fillRect/>
            </a:stretch>
          </p:blipFill>
          <p:spPr bwMode="auto">
            <a:xfrm>
              <a:off x="4976784" y="3174215"/>
              <a:ext cx="376725" cy="552450"/>
            </a:xfrm>
            <a:prstGeom prst="rect">
              <a:avLst/>
            </a:prstGeom>
            <a:noFill/>
            <a:ln w="9525">
              <a:noFill/>
              <a:miter lim="800000"/>
              <a:headEnd/>
              <a:tailEnd/>
            </a:ln>
          </p:spPr>
        </p:pic>
        <p:sp>
          <p:nvSpPr>
            <p:cNvPr id="11" name="11 CuadroTexto"/>
            <p:cNvSpPr txBox="1">
              <a:spLocks noChangeArrowheads="1"/>
            </p:cNvSpPr>
            <p:nvPr/>
          </p:nvSpPr>
          <p:spPr bwMode="auto">
            <a:xfrm>
              <a:off x="3859282" y="2148108"/>
              <a:ext cx="784726" cy="434980"/>
            </a:xfrm>
            <a:prstGeom prst="rect">
              <a:avLst/>
            </a:prstGeom>
            <a:noFill/>
            <a:ln w="9525">
              <a:noFill/>
              <a:miter lim="800000"/>
              <a:headEnd/>
              <a:tailEnd/>
            </a:ln>
          </p:spPr>
          <p:txBody>
            <a:bodyPr wrap="square">
              <a:spAutoFit/>
            </a:bodyPr>
            <a:lstStyle/>
            <a:p>
              <a:pPr algn="ctr"/>
              <a:r>
                <a:rPr lang="es-PE" sz="1100" b="1" dirty="0">
                  <a:latin typeface="Calibri" pitchFamily="34" charset="0"/>
                </a:rPr>
                <a:t>formato digital</a:t>
              </a:r>
            </a:p>
          </p:txBody>
        </p:sp>
        <p:pic>
          <p:nvPicPr>
            <p:cNvPr id="12" name="Picture 32"/>
            <p:cNvPicPr>
              <a:picLocks noChangeAspect="1" noChangeArrowheads="1"/>
            </p:cNvPicPr>
            <p:nvPr/>
          </p:nvPicPr>
          <p:blipFill>
            <a:blip r:embed="rId3" cstate="print"/>
            <a:srcRect/>
            <a:stretch>
              <a:fillRect/>
            </a:stretch>
          </p:blipFill>
          <p:spPr bwMode="auto">
            <a:xfrm>
              <a:off x="4011792" y="1628800"/>
              <a:ext cx="421477" cy="519308"/>
            </a:xfrm>
            <a:prstGeom prst="rect">
              <a:avLst/>
            </a:prstGeom>
            <a:noFill/>
            <a:ln w="9525">
              <a:noFill/>
              <a:miter lim="800000"/>
              <a:headEnd/>
              <a:tailEnd/>
            </a:ln>
          </p:spPr>
        </p:pic>
        <p:cxnSp>
          <p:nvCxnSpPr>
            <p:cNvPr id="13" name="12 Conector recto de flecha"/>
            <p:cNvCxnSpPr/>
            <p:nvPr/>
          </p:nvCxnSpPr>
          <p:spPr bwMode="auto">
            <a:xfrm flipH="1">
              <a:off x="3278901" y="2640349"/>
              <a:ext cx="4101412" cy="0"/>
            </a:xfrm>
            <a:prstGeom prst="straightConnector1">
              <a:avLst/>
            </a:prstGeom>
            <a:ln>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sp>
          <p:nvSpPr>
            <p:cNvPr id="14" name="11 CuadroTexto"/>
            <p:cNvSpPr txBox="1">
              <a:spLocks noChangeArrowheads="1"/>
            </p:cNvSpPr>
            <p:nvPr/>
          </p:nvSpPr>
          <p:spPr bwMode="auto">
            <a:xfrm>
              <a:off x="3851920" y="3789040"/>
              <a:ext cx="2534825" cy="430887"/>
            </a:xfrm>
            <a:prstGeom prst="rect">
              <a:avLst/>
            </a:prstGeom>
            <a:noFill/>
            <a:ln w="9525">
              <a:noFill/>
              <a:miter lim="800000"/>
              <a:headEnd/>
              <a:tailEnd/>
            </a:ln>
          </p:spPr>
          <p:txBody>
            <a:bodyPr wrap="square">
              <a:spAutoFit/>
            </a:bodyPr>
            <a:lstStyle/>
            <a:p>
              <a:pPr algn="ctr"/>
              <a:r>
                <a:rPr lang="es-PE" sz="1100" b="1" dirty="0">
                  <a:latin typeface="Calibri" pitchFamily="34" charset="0"/>
                </a:rPr>
                <a:t>Valida y emite constancia</a:t>
              </a:r>
            </a:p>
            <a:p>
              <a:pPr algn="ctr"/>
              <a:r>
                <a:rPr lang="es-PE" sz="1100" b="1" dirty="0">
                  <a:latin typeface="Calibri" pitchFamily="34" charset="0"/>
                </a:rPr>
                <a:t>(CDR – Aceptado/Rechazado)</a:t>
              </a:r>
            </a:p>
          </p:txBody>
        </p:sp>
        <p:pic>
          <p:nvPicPr>
            <p:cNvPr id="15" name="Picture 6" descr="https://encrypted-tbn2.gstatic.com/images?q=tbn:ANd9GcREILnbr1E2YdfVJ1Bzdfoo3xf0X6tejhq1V5zN0m0-vtcKoQvYy3mdmSXc">
              <a:hlinkClick r:id="rId4"/>
            </p:cNvPr>
            <p:cNvPicPr>
              <a:picLocks noChangeAspect="1" noChangeArrowheads="1"/>
            </p:cNvPicPr>
            <p:nvPr/>
          </p:nvPicPr>
          <p:blipFill>
            <a:blip r:embed="rId5" cstate="print"/>
            <a:srcRect/>
            <a:stretch>
              <a:fillRect/>
            </a:stretch>
          </p:blipFill>
          <p:spPr bwMode="auto">
            <a:xfrm>
              <a:off x="2159456" y="2467451"/>
              <a:ext cx="1086755" cy="726952"/>
            </a:xfrm>
            <a:prstGeom prst="rect">
              <a:avLst/>
            </a:prstGeom>
            <a:noFill/>
          </p:spPr>
        </p:pic>
        <p:cxnSp>
          <p:nvCxnSpPr>
            <p:cNvPr id="16" name="15 Conector recto de flecha"/>
            <p:cNvCxnSpPr/>
            <p:nvPr/>
          </p:nvCxnSpPr>
          <p:spPr>
            <a:xfrm flipH="1">
              <a:off x="3278901" y="2939711"/>
              <a:ext cx="4101412" cy="0"/>
            </a:xfrm>
            <a:prstGeom prst="straightConnector1">
              <a:avLst/>
            </a:prstGeom>
            <a:ln w="28575">
              <a:solidFill>
                <a:srgbClr val="7C9B3F"/>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2" descr="http://t1.gstatic.com/images?q=tbn:ANd9GcQKGyBTDEk-QkgAfbUkY69-xunmzUPRPe-6tM5lhRQsPEM7xYhK"/>
            <p:cNvPicPr>
              <a:picLocks noChangeAspect="1" noChangeArrowheads="1"/>
            </p:cNvPicPr>
            <p:nvPr/>
          </p:nvPicPr>
          <p:blipFill>
            <a:blip r:embed="rId6" cstate="print"/>
            <a:srcRect/>
            <a:stretch>
              <a:fillRect/>
            </a:stretch>
          </p:blipFill>
          <p:spPr bwMode="auto">
            <a:xfrm>
              <a:off x="4964730" y="2328561"/>
              <a:ext cx="1219219" cy="838372"/>
            </a:xfrm>
            <a:prstGeom prst="rect">
              <a:avLst/>
            </a:prstGeom>
            <a:noFill/>
            <a:scene3d>
              <a:camera prst="isometricOffAxis1Left">
                <a:rot lat="1080000" lon="1620000" rev="0"/>
              </a:camera>
              <a:lightRig rig="threePt" dir="t"/>
            </a:scene3d>
            <a:sp3d extrusionH="127000"/>
          </p:spPr>
        </p:pic>
        <p:pic>
          <p:nvPicPr>
            <p:cNvPr id="18" name="Picture 5" descr="http://www.sunat.gob.pe/p/imagenes/logoamplio.png"/>
            <p:cNvPicPr>
              <a:picLocks noChangeAspect="1" noChangeArrowheads="1"/>
            </p:cNvPicPr>
            <p:nvPr/>
          </p:nvPicPr>
          <p:blipFill>
            <a:blip r:embed="rId7"/>
            <a:srcRect/>
            <a:stretch>
              <a:fillRect/>
            </a:stretch>
          </p:blipFill>
          <p:spPr bwMode="auto">
            <a:xfrm>
              <a:off x="7740352" y="1862604"/>
              <a:ext cx="1254952" cy="342260"/>
            </a:xfrm>
            <a:prstGeom prst="rect">
              <a:avLst/>
            </a:prstGeom>
            <a:noFill/>
          </p:spPr>
        </p:pic>
        <p:sp>
          <p:nvSpPr>
            <p:cNvPr id="19" name="11 CuadroTexto"/>
            <p:cNvSpPr txBox="1">
              <a:spLocks noChangeArrowheads="1"/>
            </p:cNvSpPr>
            <p:nvPr/>
          </p:nvSpPr>
          <p:spPr bwMode="auto">
            <a:xfrm>
              <a:off x="7088741" y="3917338"/>
              <a:ext cx="1752600" cy="276999"/>
            </a:xfrm>
            <a:prstGeom prst="rect">
              <a:avLst/>
            </a:prstGeom>
            <a:noFill/>
            <a:ln w="9525">
              <a:noFill/>
              <a:miter lim="800000"/>
              <a:headEnd/>
              <a:tailEnd/>
            </a:ln>
          </p:spPr>
          <p:txBody>
            <a:bodyPr>
              <a:spAutoFit/>
            </a:bodyPr>
            <a:lstStyle/>
            <a:p>
              <a:pPr algn="ctr"/>
              <a:r>
                <a:rPr lang="es-PE" sz="1200" b="1" dirty="0">
                  <a:solidFill>
                    <a:schemeClr val="tx2">
                      <a:lumMod val="50000"/>
                    </a:schemeClr>
                  </a:solidFill>
                  <a:latin typeface="Calibri" pitchFamily="34" charset="0"/>
                </a:rPr>
                <a:t>Consulta </a:t>
              </a:r>
            </a:p>
          </p:txBody>
        </p:sp>
        <p:pic>
          <p:nvPicPr>
            <p:cNvPr id="20" name="Picture 3"/>
            <p:cNvPicPr>
              <a:picLocks noChangeAspect="1" noChangeArrowheads="1"/>
            </p:cNvPicPr>
            <p:nvPr/>
          </p:nvPicPr>
          <p:blipFill>
            <a:blip r:embed="rId8"/>
            <a:srcRect/>
            <a:stretch>
              <a:fillRect/>
            </a:stretch>
          </p:blipFill>
          <p:spPr bwMode="auto">
            <a:xfrm>
              <a:off x="7393920" y="2423144"/>
              <a:ext cx="1285432" cy="771259"/>
            </a:xfrm>
            <a:prstGeom prst="rect">
              <a:avLst/>
            </a:prstGeom>
            <a:ln>
              <a:noFill/>
            </a:ln>
            <a:effectLst>
              <a:outerShdw blurRad="190500" algn="tl" rotWithShape="0">
                <a:srgbClr val="000000">
                  <a:alpha val="70000"/>
                </a:srgbClr>
              </a:outerShdw>
            </a:effectLst>
          </p:spPr>
        </p:pic>
        <p:pic>
          <p:nvPicPr>
            <p:cNvPr id="21" name="Picture 3"/>
            <p:cNvPicPr>
              <a:picLocks noChangeAspect="1" noChangeArrowheads="1"/>
            </p:cNvPicPr>
            <p:nvPr/>
          </p:nvPicPr>
          <p:blipFill>
            <a:blip r:embed="rId9" cstate="print"/>
            <a:srcRect/>
            <a:stretch>
              <a:fillRect/>
            </a:stretch>
          </p:blipFill>
          <p:spPr bwMode="auto">
            <a:xfrm>
              <a:off x="8087499" y="4767789"/>
              <a:ext cx="391065" cy="657370"/>
            </a:xfrm>
            <a:prstGeom prst="rect">
              <a:avLst/>
            </a:prstGeom>
            <a:noFill/>
            <a:ln w="9525">
              <a:noFill/>
              <a:miter lim="800000"/>
              <a:headEnd/>
              <a:tailEnd/>
            </a:ln>
          </p:spPr>
        </p:pic>
        <p:pic>
          <p:nvPicPr>
            <p:cNvPr id="22" name="Picture 9" descr="j0433944"/>
            <p:cNvPicPr>
              <a:picLocks noChangeAspect="1" noChangeArrowheads="1"/>
            </p:cNvPicPr>
            <p:nvPr/>
          </p:nvPicPr>
          <p:blipFill>
            <a:blip r:embed="rId10" cstate="print"/>
            <a:srcRect/>
            <a:stretch>
              <a:fillRect/>
            </a:stretch>
          </p:blipFill>
          <p:spPr bwMode="auto">
            <a:xfrm>
              <a:off x="7688113" y="4698977"/>
              <a:ext cx="430587" cy="841845"/>
            </a:xfrm>
            <a:prstGeom prst="rect">
              <a:avLst/>
            </a:prstGeom>
            <a:noFill/>
            <a:ln w="9525">
              <a:noFill/>
              <a:miter lim="800000"/>
              <a:headEnd/>
              <a:tailEnd/>
            </a:ln>
          </p:spPr>
        </p:pic>
        <p:sp>
          <p:nvSpPr>
            <p:cNvPr id="23" name="22 CuadroTexto"/>
            <p:cNvSpPr txBox="1">
              <a:spLocks noChangeArrowheads="1"/>
            </p:cNvSpPr>
            <p:nvPr/>
          </p:nvSpPr>
          <p:spPr bwMode="auto">
            <a:xfrm>
              <a:off x="7607653" y="5517232"/>
              <a:ext cx="1068803" cy="466368"/>
            </a:xfrm>
            <a:prstGeom prst="rect">
              <a:avLst/>
            </a:prstGeom>
            <a:solidFill>
              <a:schemeClr val="accent1"/>
            </a:solidFill>
            <a:ln w="9525">
              <a:solidFill>
                <a:srgbClr val="990099"/>
              </a:solidFill>
              <a:miter lim="800000"/>
              <a:headEnd/>
              <a:tailEnd/>
            </a:ln>
          </p:spPr>
          <p:txBody>
            <a:bodyPr wrap="square">
              <a:spAutoFit/>
            </a:bodyPr>
            <a:lstStyle/>
            <a:p>
              <a:pPr algn="ctr"/>
              <a:r>
                <a:rPr lang="es-PE" sz="1000" b="1" dirty="0">
                  <a:solidFill>
                    <a:schemeClr val="bg1"/>
                  </a:solidFill>
                  <a:latin typeface="Calibri" pitchFamily="34" charset="0"/>
                </a:rPr>
                <a:t>RECEPTOR (CLIENTE)</a:t>
              </a:r>
            </a:p>
          </p:txBody>
        </p:sp>
        <p:cxnSp>
          <p:nvCxnSpPr>
            <p:cNvPr id="24" name="23 Conector recto de flecha"/>
            <p:cNvCxnSpPr>
              <a:endCxn id="7" idx="1"/>
            </p:cNvCxnSpPr>
            <p:nvPr/>
          </p:nvCxnSpPr>
          <p:spPr>
            <a:xfrm>
              <a:off x="1189340" y="3425236"/>
              <a:ext cx="970116"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pic>
          <p:nvPicPr>
            <p:cNvPr id="25" name="Picture 2" descr="http://t1.gstatic.com/images?q=tbn:ANd9GcQKGyBTDEk-QkgAfbUkY69-xunmzUPRPe-6tM5lhRQsPEM7xYhK"/>
            <p:cNvPicPr>
              <a:picLocks noChangeAspect="1" noChangeArrowheads="1"/>
            </p:cNvPicPr>
            <p:nvPr/>
          </p:nvPicPr>
          <p:blipFill>
            <a:blip r:embed="rId6" cstate="print"/>
            <a:srcRect/>
            <a:stretch>
              <a:fillRect/>
            </a:stretch>
          </p:blipFill>
          <p:spPr bwMode="auto">
            <a:xfrm>
              <a:off x="4953847" y="5320263"/>
              <a:ext cx="798771" cy="773033"/>
            </a:xfrm>
            <a:prstGeom prst="rect">
              <a:avLst/>
            </a:prstGeom>
            <a:noFill/>
            <a:scene3d>
              <a:camera prst="isometricOffAxis1Left"/>
              <a:lightRig rig="threePt" dir="t"/>
            </a:scene3d>
            <a:sp3d extrusionH="127000"/>
          </p:spPr>
        </p:pic>
        <p:sp>
          <p:nvSpPr>
            <p:cNvPr id="26" name="11 CuadroTexto"/>
            <p:cNvSpPr txBox="1">
              <a:spLocks noChangeArrowheads="1"/>
            </p:cNvSpPr>
            <p:nvPr/>
          </p:nvSpPr>
          <p:spPr bwMode="auto">
            <a:xfrm>
              <a:off x="3001421" y="5950441"/>
              <a:ext cx="746973" cy="430887"/>
            </a:xfrm>
            <a:prstGeom prst="rect">
              <a:avLst/>
            </a:prstGeom>
            <a:noFill/>
            <a:ln w="9525">
              <a:noFill/>
              <a:miter lim="800000"/>
              <a:headEnd/>
              <a:tailEnd/>
            </a:ln>
          </p:spPr>
          <p:txBody>
            <a:bodyPr wrap="square">
              <a:spAutoFit/>
            </a:bodyPr>
            <a:lstStyle/>
            <a:p>
              <a:pPr algn="ctr"/>
              <a:r>
                <a:rPr lang="es-PE" sz="1100" dirty="0">
                  <a:latin typeface="Calibri" pitchFamily="34" charset="0"/>
                </a:rPr>
                <a:t>formato digital</a:t>
              </a:r>
            </a:p>
          </p:txBody>
        </p:sp>
        <p:pic>
          <p:nvPicPr>
            <p:cNvPr id="27" name="Picture 32"/>
            <p:cNvPicPr>
              <a:picLocks noChangeAspect="1" noChangeArrowheads="1"/>
            </p:cNvPicPr>
            <p:nvPr/>
          </p:nvPicPr>
          <p:blipFill>
            <a:blip r:embed="rId3" cstate="print"/>
            <a:srcRect/>
            <a:stretch>
              <a:fillRect/>
            </a:stretch>
          </p:blipFill>
          <p:spPr bwMode="auto">
            <a:xfrm>
              <a:off x="3164017" y="5465902"/>
              <a:ext cx="421477" cy="519308"/>
            </a:xfrm>
            <a:prstGeom prst="rect">
              <a:avLst/>
            </a:prstGeom>
            <a:noFill/>
            <a:ln w="9525">
              <a:noFill/>
              <a:miter lim="800000"/>
              <a:headEnd/>
              <a:tailEnd/>
            </a:ln>
          </p:spPr>
        </p:pic>
        <p:sp>
          <p:nvSpPr>
            <p:cNvPr id="29" name="11 CuadroTexto"/>
            <p:cNvSpPr txBox="1">
              <a:spLocks noChangeArrowheads="1"/>
            </p:cNvSpPr>
            <p:nvPr/>
          </p:nvSpPr>
          <p:spPr bwMode="auto">
            <a:xfrm>
              <a:off x="1259271" y="2765269"/>
              <a:ext cx="784726" cy="600164"/>
            </a:xfrm>
            <a:prstGeom prst="rect">
              <a:avLst/>
            </a:prstGeom>
            <a:noFill/>
            <a:ln w="9525">
              <a:noFill/>
              <a:miter lim="800000"/>
              <a:headEnd/>
              <a:tailEnd/>
            </a:ln>
          </p:spPr>
          <p:txBody>
            <a:bodyPr wrap="square">
              <a:spAutoFit/>
            </a:bodyPr>
            <a:lstStyle/>
            <a:p>
              <a:pPr algn="ctr"/>
              <a:r>
                <a:rPr lang="es-PE" sz="1100" b="1" dirty="0" smtClean="0">
                  <a:latin typeface="Calibri" pitchFamily="34" charset="0"/>
                </a:rPr>
                <a:t>JSON</a:t>
              </a:r>
              <a:endParaRPr lang="es-PE" sz="1100" b="1" dirty="0">
                <a:latin typeface="Calibri" pitchFamily="34" charset="0"/>
              </a:endParaRPr>
            </a:p>
            <a:p>
              <a:pPr algn="ctr"/>
              <a:r>
                <a:rPr lang="es-PE" sz="1100" b="1" dirty="0" smtClean="0">
                  <a:latin typeface="Calibri" pitchFamily="34" charset="0"/>
                </a:rPr>
                <a:t>TXT</a:t>
              </a:r>
            </a:p>
            <a:p>
              <a:pPr algn="ctr"/>
              <a:r>
                <a:rPr lang="es-PE" sz="1100" b="1" dirty="0" smtClean="0">
                  <a:latin typeface="Calibri" pitchFamily="34" charset="0"/>
                </a:rPr>
                <a:t>XML</a:t>
              </a:r>
            </a:p>
          </p:txBody>
        </p:sp>
      </p:grpSp>
      <p:sp>
        <p:nvSpPr>
          <p:cNvPr id="31" name="9 CuadroTexto"/>
          <p:cNvSpPr txBox="1">
            <a:spLocks noChangeArrowheads="1"/>
          </p:cNvSpPr>
          <p:nvPr/>
        </p:nvSpPr>
        <p:spPr bwMode="auto">
          <a:xfrm>
            <a:off x="920187" y="4429235"/>
            <a:ext cx="1022273" cy="338554"/>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800" b="1" dirty="0">
                <a:latin typeface="+mn-lt"/>
                <a:ea typeface="ＭＳ Ｐゴシック" charset="-128"/>
                <a:cs typeface="+mn-cs"/>
              </a:rPr>
              <a:t>EMISOR </a:t>
            </a:r>
            <a:r>
              <a:rPr lang="es-PE" sz="800" b="1" dirty="0" smtClean="0">
                <a:latin typeface="+mn-lt"/>
                <a:ea typeface="ＭＳ Ｐゴシック" charset="-128"/>
                <a:cs typeface="+mn-cs"/>
              </a:rPr>
              <a:t>ELECTRONICO</a:t>
            </a:r>
            <a:endParaRPr lang="es-PE" sz="800" b="1" dirty="0">
              <a:latin typeface="+mn-lt"/>
              <a:ea typeface="ＭＳ Ｐゴシック" charset="-128"/>
              <a:cs typeface="+mn-cs"/>
            </a:endParaRPr>
          </a:p>
        </p:txBody>
      </p:sp>
      <p:sp>
        <p:nvSpPr>
          <p:cNvPr id="33" name="9 CuadroTexto"/>
          <p:cNvSpPr txBox="1">
            <a:spLocks noChangeArrowheads="1"/>
          </p:cNvSpPr>
          <p:nvPr/>
        </p:nvSpPr>
        <p:spPr bwMode="auto">
          <a:xfrm>
            <a:off x="147865" y="2639720"/>
            <a:ext cx="922690" cy="338554"/>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800" b="1" dirty="0" smtClean="0">
                <a:ea typeface="ＭＳ Ｐゴシック" charset="-128"/>
              </a:rPr>
              <a:t>APLICATIVO CONTABLE</a:t>
            </a:r>
            <a:endParaRPr lang="es-PE" sz="800" b="1" dirty="0">
              <a:latin typeface="+mn-lt"/>
              <a:ea typeface="ＭＳ Ｐゴシック" charset="-128"/>
              <a:cs typeface="+mn-cs"/>
            </a:endParaRPr>
          </a:p>
        </p:txBody>
      </p:sp>
      <p:pic>
        <p:nvPicPr>
          <p:cNvPr id="181251" name="Picture 3"/>
          <p:cNvPicPr>
            <a:picLocks noChangeAspect="1" noChangeArrowheads="1"/>
          </p:cNvPicPr>
          <p:nvPr/>
        </p:nvPicPr>
        <p:blipFill>
          <a:blip r:embed="rId11"/>
          <a:srcRect/>
          <a:stretch>
            <a:fillRect/>
          </a:stretch>
        </p:blipFill>
        <p:spPr bwMode="auto">
          <a:xfrm>
            <a:off x="1942460" y="1840868"/>
            <a:ext cx="1217656" cy="595138"/>
          </a:xfrm>
          <a:prstGeom prst="rect">
            <a:avLst/>
          </a:prstGeom>
          <a:noFill/>
          <a:ln w="9525">
            <a:noFill/>
            <a:miter lim="800000"/>
            <a:headEnd/>
            <a:tailEnd/>
          </a:ln>
          <a:effectLst/>
        </p:spPr>
      </p:pic>
      <p:pic>
        <p:nvPicPr>
          <p:cNvPr id="181254" name="Picture 6"/>
          <p:cNvPicPr>
            <a:picLocks noChangeAspect="1" noChangeArrowheads="1"/>
          </p:cNvPicPr>
          <p:nvPr/>
        </p:nvPicPr>
        <p:blipFill>
          <a:blip r:embed="rId12"/>
          <a:srcRect/>
          <a:stretch>
            <a:fillRect/>
          </a:stretch>
        </p:blipFill>
        <p:spPr bwMode="auto">
          <a:xfrm>
            <a:off x="147864" y="2978275"/>
            <a:ext cx="922690" cy="602810"/>
          </a:xfrm>
          <a:prstGeom prst="rect">
            <a:avLst/>
          </a:prstGeom>
          <a:noFill/>
          <a:ln w="9525">
            <a:noFill/>
            <a:miter lim="800000"/>
            <a:headEnd/>
            <a:tailEnd/>
          </a:ln>
          <a:effectLst/>
        </p:spPr>
      </p:pic>
      <p:pic>
        <p:nvPicPr>
          <p:cNvPr id="181256" name="Picture 8"/>
          <p:cNvPicPr>
            <a:picLocks noChangeAspect="1" noChangeArrowheads="1"/>
          </p:cNvPicPr>
          <p:nvPr/>
        </p:nvPicPr>
        <p:blipFill>
          <a:blip r:embed="rId13"/>
          <a:srcRect/>
          <a:stretch>
            <a:fillRect/>
          </a:stretch>
        </p:blipFill>
        <p:spPr bwMode="auto">
          <a:xfrm>
            <a:off x="1255945" y="2173419"/>
            <a:ext cx="467695" cy="603881"/>
          </a:xfrm>
          <a:prstGeom prst="rect">
            <a:avLst/>
          </a:prstGeom>
          <a:noFill/>
          <a:ln w="9525">
            <a:noFill/>
            <a:miter lim="800000"/>
            <a:headEnd/>
            <a:tailEnd/>
          </a:ln>
          <a:effectLst/>
        </p:spPr>
      </p:pic>
      <p:sp>
        <p:nvSpPr>
          <p:cNvPr id="43" name="42 Rectángulo redondeado"/>
          <p:cNvSpPr/>
          <p:nvPr/>
        </p:nvSpPr>
        <p:spPr>
          <a:xfrm>
            <a:off x="147864" y="1597355"/>
            <a:ext cx="3012252" cy="3170434"/>
          </a:xfrm>
          <a:prstGeom prst="roundRect">
            <a:avLst/>
          </a:prstGeom>
          <a:noFill/>
          <a:ln w="190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35" name="Rectángulo 34"/>
          <p:cNvSpPr/>
          <p:nvPr/>
        </p:nvSpPr>
        <p:spPr>
          <a:xfrm>
            <a:off x="914400" y="232658"/>
            <a:ext cx="7493000" cy="984885"/>
          </a:xfrm>
          <a:prstGeom prst="rect">
            <a:avLst/>
          </a:prstGeom>
        </p:spPr>
        <p:txBody>
          <a:bodyPr wrap="square">
            <a:spAutoFit/>
          </a:bodyPr>
          <a:lstStyle/>
          <a:p>
            <a:r>
              <a:rPr lang="es-PE" sz="4000" dirty="0"/>
              <a:t>SEE – </a:t>
            </a:r>
            <a:r>
              <a:rPr lang="es-PE" sz="4000" dirty="0" smtClean="0"/>
              <a:t>SFS</a:t>
            </a:r>
            <a:r>
              <a:rPr lang="es-PE" dirty="0"/>
              <a:t/>
            </a:r>
            <a:br>
              <a:rPr lang="es-PE" dirty="0"/>
            </a:br>
            <a:r>
              <a:rPr lang="es-PE" dirty="0"/>
              <a:t>Sistema de Emisión Electrónica – </a:t>
            </a:r>
            <a:r>
              <a:rPr lang="es-PE" dirty="0" smtClean="0"/>
              <a:t>Sistema Facturador Sunat</a:t>
            </a:r>
            <a:endParaRPr lang="en-US" dirty="0"/>
          </a:p>
        </p:txBody>
      </p:sp>
    </p:spTree>
    <p:extLst>
      <p:ext uri="{BB962C8B-B14F-4D97-AF65-F5344CB8AC3E}">
        <p14:creationId xmlns:p14="http://schemas.microsoft.com/office/powerpoint/2010/main" val="63286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46432" y="1912578"/>
            <a:ext cx="8716815" cy="4238847"/>
          </a:xfrm>
        </p:spPr>
        <p:txBody>
          <a:bodyPr>
            <a:noAutofit/>
          </a:bodyPr>
          <a:lstStyle/>
          <a:p>
            <a:pPr algn="just"/>
            <a:r>
              <a:rPr lang="es-PE" sz="1800" dirty="0" smtClean="0"/>
              <a:t>Software gratuito desarrollado por la SUNAT que permite la emisión electrónica de facturas, boletas y notas y comunicación de baja, desde la PC del contribuyente que cuenta con un sistema contable o de gestión computarizado (pricos, mypes)</a:t>
            </a:r>
          </a:p>
          <a:p>
            <a:pPr algn="just"/>
            <a:r>
              <a:rPr lang="es-PE" sz="1800" b="1" dirty="0" smtClean="0"/>
              <a:t>En SOL, se habilita una opción </a:t>
            </a:r>
            <a:r>
              <a:rPr lang="es-PE" sz="1800" dirty="0" smtClean="0"/>
              <a:t>para la elegir ser emisor del SFS. Con esta marca se validarán los envíos, considerando que el XML generado tiene un </a:t>
            </a:r>
            <a:r>
              <a:rPr lang="es-PE" sz="1800" dirty="0" err="1" smtClean="0"/>
              <a:t>tag</a:t>
            </a:r>
            <a:r>
              <a:rPr lang="es-PE" sz="1800" dirty="0" smtClean="0"/>
              <a:t> que identifica  su origen.</a:t>
            </a:r>
          </a:p>
          <a:p>
            <a:pPr algn="just"/>
            <a:r>
              <a:rPr lang="es-PE" sz="1800" dirty="0" smtClean="0"/>
              <a:t>Al ejercer esta opción se genera un mensaje al buzón electrónico.</a:t>
            </a:r>
          </a:p>
          <a:p>
            <a:pPr algn="just"/>
            <a:r>
              <a:rPr lang="es-PE" sz="1800" dirty="0" smtClean="0"/>
              <a:t>Convierte la información del contribuyente a formato XML y realiza las validaciones establecidas por SUNAT, así como firma digitalmente el comprobante.</a:t>
            </a:r>
          </a:p>
          <a:p>
            <a:pPr algn="just"/>
            <a:r>
              <a:rPr lang="es-PE" sz="1800" dirty="0" smtClean="0"/>
              <a:t>Envía automáticamente o a indicación del usuario, el comprobante a la SUNAT (temporizador)</a:t>
            </a:r>
          </a:p>
          <a:p>
            <a:pPr algn="just"/>
            <a:r>
              <a:rPr lang="es-PE" sz="1800" dirty="0" smtClean="0"/>
              <a:t>Genera un PDF del comprobante </a:t>
            </a:r>
          </a:p>
          <a:p>
            <a:pPr algn="just"/>
            <a:r>
              <a:rPr lang="es-PE" sz="1800" dirty="0" smtClean="0"/>
              <a:t>No se requiere conexión a internet para la emisión, solo para el envío a la SUNAT.</a:t>
            </a:r>
          </a:p>
          <a:p>
            <a:pPr algn="just"/>
            <a:endParaRPr lang="es-PE" sz="2200" dirty="0" smtClean="0"/>
          </a:p>
        </p:txBody>
      </p:sp>
      <p:sp>
        <p:nvSpPr>
          <p:cNvPr id="6" name="Rectángulo 5"/>
          <p:cNvSpPr/>
          <p:nvPr/>
        </p:nvSpPr>
        <p:spPr>
          <a:xfrm>
            <a:off x="914400" y="232658"/>
            <a:ext cx="7493000" cy="984885"/>
          </a:xfrm>
          <a:prstGeom prst="rect">
            <a:avLst/>
          </a:prstGeom>
        </p:spPr>
        <p:txBody>
          <a:bodyPr wrap="square">
            <a:spAutoFit/>
          </a:bodyPr>
          <a:lstStyle/>
          <a:p>
            <a:r>
              <a:rPr lang="es-PE" sz="4000" dirty="0"/>
              <a:t>SEE – </a:t>
            </a:r>
            <a:r>
              <a:rPr lang="es-PE" sz="4000" dirty="0" smtClean="0"/>
              <a:t>SFS</a:t>
            </a:r>
            <a:r>
              <a:rPr lang="es-PE" dirty="0"/>
              <a:t/>
            </a:r>
            <a:br>
              <a:rPr lang="es-PE" dirty="0"/>
            </a:br>
            <a:r>
              <a:rPr lang="es-PE" dirty="0"/>
              <a:t>Sistema de Emisión Electrónica – </a:t>
            </a:r>
            <a:r>
              <a:rPr lang="es-PE" dirty="0" smtClean="0"/>
              <a:t>Sistema Facturador Sunat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12554" y="1860679"/>
            <a:ext cx="8120949" cy="4424003"/>
          </a:xfrm>
        </p:spPr>
        <p:txBody>
          <a:bodyPr>
            <a:normAutofit fontScale="92500" lnSpcReduction="20000"/>
          </a:bodyPr>
          <a:lstStyle/>
          <a:p>
            <a:pPr algn="just">
              <a:buNone/>
            </a:pPr>
            <a:r>
              <a:rPr lang="es-PE" sz="1900" b="1" dirty="0" smtClean="0"/>
              <a:t>Condiciones para ser emisor e iniciar la emisión electrónica</a:t>
            </a:r>
          </a:p>
          <a:p>
            <a:pPr algn="just">
              <a:buFont typeface="Arial" pitchFamily="34" charset="0"/>
              <a:buChar char="–"/>
            </a:pPr>
            <a:r>
              <a:rPr lang="es-PE" sz="1800" dirty="0" smtClean="0"/>
              <a:t>Registrar un certificado digital y correo electrónico, salvo que ya los tenga registrado con anterioridad.</a:t>
            </a:r>
          </a:p>
          <a:p>
            <a:pPr algn="just">
              <a:buFont typeface="Arial" pitchFamily="34" charset="0"/>
              <a:buChar char="–"/>
            </a:pPr>
            <a:r>
              <a:rPr lang="es-PE" sz="1800" dirty="0" smtClean="0"/>
              <a:t>Para empezar a emitir, solo necesita descargar los archivos .</a:t>
            </a:r>
            <a:r>
              <a:rPr lang="es-PE" sz="1800" dirty="0" err="1" smtClean="0"/>
              <a:t>zip</a:t>
            </a:r>
            <a:r>
              <a:rPr lang="es-PE" sz="1800" dirty="0" smtClean="0"/>
              <a:t>, registrar el certificado digital y hacer una configuración previa.</a:t>
            </a:r>
          </a:p>
          <a:p>
            <a:pPr algn="just">
              <a:buNone/>
            </a:pPr>
            <a:r>
              <a:rPr lang="es-PE" sz="1900" b="1" dirty="0" smtClean="0"/>
              <a:t>Efectos</a:t>
            </a:r>
          </a:p>
          <a:p>
            <a:pPr algn="just">
              <a:buFont typeface="Arial" pitchFamily="34" charset="0"/>
              <a:buChar char="–"/>
            </a:pPr>
            <a:r>
              <a:rPr lang="es-PE" sz="1800" dirty="0" smtClean="0"/>
              <a:t> Remitir a SUNAT la factura y notas asociadas</a:t>
            </a:r>
          </a:p>
          <a:p>
            <a:pPr algn="just">
              <a:buFont typeface="Arial" pitchFamily="34" charset="0"/>
              <a:buChar char="–"/>
            </a:pPr>
            <a:r>
              <a:rPr lang="es-PE" sz="1800" dirty="0" smtClean="0"/>
              <a:t> Remitir a SUNAT un ejemplar de la comunicación de baja</a:t>
            </a:r>
          </a:p>
          <a:p>
            <a:pPr algn="just">
              <a:buFont typeface="Arial" pitchFamily="34" charset="0"/>
              <a:buChar char="–"/>
            </a:pPr>
            <a:r>
              <a:rPr lang="es-PE" sz="1800" dirty="0" smtClean="0"/>
              <a:t>En caso de la boleta de venta, la obligación de </a:t>
            </a:r>
          </a:p>
          <a:p>
            <a:pPr marL="571500" lvl="1" indent="-185738" algn="just">
              <a:buNone/>
            </a:pPr>
            <a:r>
              <a:rPr lang="es-PE" sz="1400" dirty="0" smtClean="0"/>
              <a:t>	-  Usar formato digital </a:t>
            </a:r>
          </a:p>
          <a:p>
            <a:pPr lvl="1" algn="just">
              <a:buFontTx/>
              <a:buChar char="-"/>
            </a:pPr>
            <a:r>
              <a:rPr lang="es-PE" sz="1400" dirty="0" smtClean="0"/>
              <a:t>Enviar a la SUNAT un ejemplar en el plazo establecido</a:t>
            </a:r>
          </a:p>
          <a:p>
            <a:pPr lvl="1" algn="just">
              <a:buFontTx/>
              <a:buChar char="-"/>
            </a:pPr>
            <a:r>
              <a:rPr lang="es-PE" sz="1400" dirty="0" smtClean="0"/>
              <a:t>Si usa papel térmico, se debe garantizar , su legibilidad e integridad por un año</a:t>
            </a:r>
          </a:p>
          <a:p>
            <a:pPr marL="271463" indent="-271463" algn="just">
              <a:buFont typeface="Arial" pitchFamily="34" charset="0"/>
              <a:buChar char="–"/>
            </a:pPr>
            <a:r>
              <a:rPr lang="es-PE" sz="1800" dirty="0" smtClean="0"/>
              <a:t>Sustitución por parte de SUNAT, en la obligación de conservar la factura y notas (no las boletas, esa las conserva el emisor).</a:t>
            </a:r>
          </a:p>
          <a:p>
            <a:pPr marL="271463" indent="-271463" algn="just">
              <a:buFont typeface="Arial" pitchFamily="34" charset="0"/>
              <a:buChar char="–"/>
            </a:pPr>
            <a:r>
              <a:rPr lang="es-PE" sz="1800" dirty="0" smtClean="0"/>
              <a:t>El plazo para remitir a la SUNAT es dentro los 7 días calendarios</a:t>
            </a:r>
            <a:r>
              <a:rPr lang="es-PE" sz="1600" dirty="0" smtClean="0"/>
              <a:t>.</a:t>
            </a:r>
            <a:endParaRPr lang="es-PE" sz="1800" dirty="0" smtClean="0"/>
          </a:p>
          <a:p>
            <a:pPr algn="just">
              <a:buFontTx/>
              <a:buChar char="-"/>
            </a:pPr>
            <a:endParaRPr lang="es-PE" sz="1800" dirty="0" smtClean="0"/>
          </a:p>
          <a:p>
            <a:pPr algn="just">
              <a:buNone/>
            </a:pPr>
            <a:endParaRPr lang="es-PE" sz="1800" dirty="0"/>
          </a:p>
        </p:txBody>
      </p:sp>
      <p:sp>
        <p:nvSpPr>
          <p:cNvPr id="4" name="Rectángulo 3"/>
          <p:cNvSpPr/>
          <p:nvPr/>
        </p:nvSpPr>
        <p:spPr>
          <a:xfrm>
            <a:off x="914400" y="232658"/>
            <a:ext cx="7493000" cy="984885"/>
          </a:xfrm>
          <a:prstGeom prst="rect">
            <a:avLst/>
          </a:prstGeom>
        </p:spPr>
        <p:txBody>
          <a:bodyPr wrap="square">
            <a:spAutoFit/>
          </a:bodyPr>
          <a:lstStyle/>
          <a:p>
            <a:r>
              <a:rPr lang="es-PE" sz="4000" dirty="0"/>
              <a:t>SEE – </a:t>
            </a:r>
            <a:r>
              <a:rPr lang="es-PE" sz="4000" dirty="0" smtClean="0"/>
              <a:t>SFS</a:t>
            </a:r>
            <a:r>
              <a:rPr lang="es-PE" dirty="0"/>
              <a:t/>
            </a:r>
            <a:br>
              <a:rPr lang="es-PE" dirty="0"/>
            </a:br>
            <a:r>
              <a:rPr lang="es-PE" dirty="0"/>
              <a:t>Sistema de Emisión Electrónica – </a:t>
            </a:r>
            <a:r>
              <a:rPr lang="es-PE" dirty="0" smtClean="0"/>
              <a:t>Sistema Facturador Sunat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2 Marcador de contenido"/>
          <p:cNvSpPr>
            <a:spLocks noGrp="1"/>
          </p:cNvSpPr>
          <p:nvPr>
            <p:ph idx="1"/>
          </p:nvPr>
        </p:nvSpPr>
        <p:spPr>
          <a:xfrm>
            <a:off x="421394" y="4226438"/>
            <a:ext cx="4524688" cy="1850065"/>
          </a:xfrm>
        </p:spPr>
        <p:txBody>
          <a:bodyPr>
            <a:normAutofit/>
          </a:bodyPr>
          <a:lstStyle/>
          <a:p>
            <a:pPr>
              <a:buNone/>
            </a:pPr>
            <a:r>
              <a:rPr lang="es-PE" sz="1800" b="1" dirty="0" smtClean="0"/>
              <a:t>SUNAT VIRTUAL</a:t>
            </a:r>
            <a:r>
              <a:rPr lang="es-PE" sz="1800" dirty="0" smtClean="0"/>
              <a:t>: www.sunat.gob.pe</a:t>
            </a:r>
          </a:p>
          <a:p>
            <a:pPr>
              <a:buNone/>
            </a:pPr>
            <a:endParaRPr lang="es-PE" sz="1800" dirty="0" smtClean="0"/>
          </a:p>
          <a:p>
            <a:pPr lvl="1">
              <a:buNone/>
            </a:pPr>
            <a:r>
              <a:rPr lang="es-PE" sz="1800" dirty="0" smtClean="0">
                <a:hlinkClick r:id="rId2"/>
              </a:rPr>
              <a:t>SISTEMA FACTURADOR SUNAT</a:t>
            </a:r>
            <a:endParaRPr lang="es-PE" sz="1800" dirty="0" smtClean="0">
              <a:hlinkClick r:id="rId3"/>
            </a:endParaRPr>
          </a:p>
          <a:p>
            <a:pPr lvl="1">
              <a:buNone/>
            </a:pPr>
            <a:endParaRPr lang="es-PE" sz="1800" b="1" dirty="0" smtClean="0"/>
          </a:p>
          <a:p>
            <a:pPr lvl="1">
              <a:buNone/>
            </a:pPr>
            <a:r>
              <a:rPr lang="es-PE" sz="1800" dirty="0" smtClean="0">
                <a:hlinkClick r:id="rId3"/>
              </a:rPr>
              <a:t>INSTRUCTIVO – INSTALACIÓN Y USO</a:t>
            </a:r>
            <a:endParaRPr lang="es-PE" sz="1800" dirty="0" smtClean="0"/>
          </a:p>
          <a:p>
            <a:pPr lvl="1">
              <a:buNone/>
            </a:pPr>
            <a:endParaRPr lang="es-PE" dirty="0" smtClean="0"/>
          </a:p>
        </p:txBody>
      </p:sp>
      <p:pic>
        <p:nvPicPr>
          <p:cNvPr id="1026" name="Picture 2"/>
          <p:cNvPicPr>
            <a:picLocks noChangeAspect="1" noChangeArrowheads="1"/>
          </p:cNvPicPr>
          <p:nvPr/>
        </p:nvPicPr>
        <p:blipFill>
          <a:blip r:embed="rId4"/>
          <a:srcRect/>
          <a:stretch>
            <a:fillRect/>
          </a:stretch>
        </p:blipFill>
        <p:spPr bwMode="auto">
          <a:xfrm>
            <a:off x="5199320" y="1839243"/>
            <a:ext cx="3019647" cy="4354223"/>
          </a:xfrm>
          <a:prstGeom prst="rect">
            <a:avLst/>
          </a:prstGeom>
          <a:noFill/>
          <a:ln w="9525">
            <a:noFill/>
            <a:miter lim="800000"/>
            <a:headEnd/>
            <a:tailEnd/>
          </a:ln>
        </p:spPr>
      </p:pic>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03" y="1839243"/>
            <a:ext cx="4722993" cy="1950139"/>
          </a:xfrm>
          <a:prstGeom prst="rect">
            <a:avLst/>
          </a:prstGeom>
        </p:spPr>
      </p:pic>
      <p:sp>
        <p:nvSpPr>
          <p:cNvPr id="3" name="Rectángulo 2"/>
          <p:cNvSpPr/>
          <p:nvPr/>
        </p:nvSpPr>
        <p:spPr>
          <a:xfrm>
            <a:off x="387927" y="3048000"/>
            <a:ext cx="872837" cy="6373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ángulo 10"/>
          <p:cNvSpPr/>
          <p:nvPr/>
        </p:nvSpPr>
        <p:spPr>
          <a:xfrm>
            <a:off x="914400" y="232658"/>
            <a:ext cx="7493000" cy="984885"/>
          </a:xfrm>
          <a:prstGeom prst="rect">
            <a:avLst/>
          </a:prstGeom>
        </p:spPr>
        <p:txBody>
          <a:bodyPr wrap="square">
            <a:spAutoFit/>
          </a:bodyPr>
          <a:lstStyle/>
          <a:p>
            <a:r>
              <a:rPr lang="es-PE" sz="4000" dirty="0"/>
              <a:t>SEE – </a:t>
            </a:r>
            <a:r>
              <a:rPr lang="es-PE" sz="4000" dirty="0" smtClean="0"/>
              <a:t>SFS</a:t>
            </a:r>
            <a:r>
              <a:rPr lang="es-PE" dirty="0"/>
              <a:t/>
            </a:r>
            <a:br>
              <a:rPr lang="es-PE" dirty="0"/>
            </a:br>
            <a:r>
              <a:rPr lang="es-PE" dirty="0"/>
              <a:t>Sistema de Emisión Electrónica – </a:t>
            </a:r>
            <a:r>
              <a:rPr lang="es-PE" dirty="0" smtClean="0"/>
              <a:t>Sistema Facturador Sunat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ángulo 50"/>
          <p:cNvSpPr/>
          <p:nvPr/>
        </p:nvSpPr>
        <p:spPr>
          <a:xfrm>
            <a:off x="914400" y="232658"/>
            <a:ext cx="7493000" cy="984885"/>
          </a:xfrm>
          <a:prstGeom prst="rect">
            <a:avLst/>
          </a:prstGeom>
        </p:spPr>
        <p:txBody>
          <a:bodyPr wrap="square">
            <a:spAutoFit/>
          </a:bodyPr>
          <a:lstStyle/>
          <a:p>
            <a:r>
              <a:rPr lang="es-PE" sz="4000" dirty="0"/>
              <a:t>SEE – </a:t>
            </a:r>
            <a:r>
              <a:rPr lang="es-PE" sz="4000" dirty="0" smtClean="0"/>
              <a:t>PSE</a:t>
            </a:r>
            <a:r>
              <a:rPr lang="es-PE" dirty="0"/>
              <a:t/>
            </a:r>
            <a:br>
              <a:rPr lang="es-PE" dirty="0"/>
            </a:br>
            <a:r>
              <a:rPr lang="es-PE" dirty="0"/>
              <a:t>Sistema de Emisión Electrónica – </a:t>
            </a:r>
            <a:r>
              <a:rPr lang="es-PE" dirty="0" smtClean="0"/>
              <a:t>Proveedor de Servicios Electrónicos</a:t>
            </a:r>
            <a:endParaRPr lang="en-US" dirty="0"/>
          </a:p>
        </p:txBody>
      </p:sp>
      <p:sp>
        <p:nvSpPr>
          <p:cNvPr id="4" name="2 Rectángulo"/>
          <p:cNvSpPr>
            <a:spLocks noChangeArrowheads="1"/>
          </p:cNvSpPr>
          <p:nvPr/>
        </p:nvSpPr>
        <p:spPr bwMode="auto">
          <a:xfrm>
            <a:off x="4110333" y="3370693"/>
            <a:ext cx="2423221" cy="830997"/>
          </a:xfrm>
          <a:prstGeom prst="rect">
            <a:avLst/>
          </a:prstGeom>
          <a:noFill/>
          <a:ln w="9525">
            <a:noFill/>
            <a:miter lim="800000"/>
            <a:headEnd/>
            <a:tailEnd/>
          </a:ln>
        </p:spPr>
        <p:txBody>
          <a:bodyPr wrap="square">
            <a:spAutoFit/>
          </a:bodyPr>
          <a:lstStyle/>
          <a:p>
            <a:pPr>
              <a:buFont typeface="Wingdings" pitchFamily="2" charset="2"/>
              <a:buChar char="q"/>
            </a:pPr>
            <a:r>
              <a:rPr lang="es-MX" sz="1200" b="1" dirty="0" smtClean="0">
                <a:latin typeface="Microsoft Sans Serif" pitchFamily="34" charset="0"/>
                <a:cs typeface="Microsoft Sans Serif" pitchFamily="34" charset="0"/>
              </a:rPr>
              <a:t>  </a:t>
            </a:r>
            <a:r>
              <a:rPr lang="es-MX" sz="1200" dirty="0" smtClean="0">
                <a:latin typeface="Microsoft Sans Serif" pitchFamily="34" charset="0"/>
                <a:cs typeface="Microsoft Sans Serif" pitchFamily="34" charset="0"/>
              </a:rPr>
              <a:t>Facturas </a:t>
            </a:r>
          </a:p>
          <a:p>
            <a:pPr>
              <a:buFont typeface="Wingdings" pitchFamily="2" charset="2"/>
              <a:buChar char="q"/>
            </a:pPr>
            <a:r>
              <a:rPr lang="es-MX" sz="1200" dirty="0" smtClean="0">
                <a:latin typeface="Microsoft Sans Serif" pitchFamily="34" charset="0"/>
                <a:cs typeface="Microsoft Sans Serif" pitchFamily="34" charset="0"/>
              </a:rPr>
              <a:t>  Boletas de Venta</a:t>
            </a:r>
          </a:p>
          <a:p>
            <a:pPr>
              <a:buFont typeface="Wingdings" pitchFamily="2" charset="2"/>
              <a:buChar char="q"/>
            </a:pPr>
            <a:r>
              <a:rPr lang="es-MX" sz="1200" dirty="0" smtClean="0">
                <a:latin typeface="Microsoft Sans Serif" pitchFamily="34" charset="0"/>
                <a:cs typeface="Microsoft Sans Serif" pitchFamily="34" charset="0"/>
              </a:rPr>
              <a:t>  Notas crédito</a:t>
            </a:r>
          </a:p>
          <a:p>
            <a:pPr>
              <a:buFont typeface="Wingdings" pitchFamily="2" charset="2"/>
              <a:buChar char="q"/>
            </a:pPr>
            <a:r>
              <a:rPr lang="es-MX" sz="1200" dirty="0" smtClean="0">
                <a:latin typeface="Microsoft Sans Serif" pitchFamily="34" charset="0"/>
                <a:cs typeface="Microsoft Sans Serif" pitchFamily="34" charset="0"/>
              </a:rPr>
              <a:t>  Notas débito</a:t>
            </a:r>
          </a:p>
        </p:txBody>
      </p:sp>
      <p:grpSp>
        <p:nvGrpSpPr>
          <p:cNvPr id="5" name="50 Grupo"/>
          <p:cNvGrpSpPr/>
          <p:nvPr/>
        </p:nvGrpSpPr>
        <p:grpSpPr>
          <a:xfrm>
            <a:off x="706558" y="1677230"/>
            <a:ext cx="1760537" cy="1219116"/>
            <a:chOff x="706558" y="1677230"/>
            <a:chExt cx="1760537" cy="1219116"/>
          </a:xfrm>
        </p:grpSpPr>
        <p:pic>
          <p:nvPicPr>
            <p:cNvPr id="6" name="Picture 5"/>
            <p:cNvPicPr>
              <a:picLocks noChangeAspect="1" noChangeArrowheads="1"/>
            </p:cNvPicPr>
            <p:nvPr/>
          </p:nvPicPr>
          <p:blipFill>
            <a:blip r:embed="rId2" cstate="print"/>
            <a:srcRect/>
            <a:stretch>
              <a:fillRect/>
            </a:stretch>
          </p:blipFill>
          <p:spPr bwMode="auto">
            <a:xfrm>
              <a:off x="943095" y="1677230"/>
              <a:ext cx="914400" cy="925513"/>
            </a:xfrm>
            <a:prstGeom prst="rect">
              <a:avLst/>
            </a:prstGeom>
            <a:noFill/>
            <a:ln w="9525">
              <a:noFill/>
              <a:miter lim="800000"/>
              <a:headEnd/>
              <a:tailEnd/>
            </a:ln>
          </p:spPr>
        </p:pic>
        <p:sp>
          <p:nvSpPr>
            <p:cNvPr id="7" name="9 CuadroTexto"/>
            <p:cNvSpPr txBox="1">
              <a:spLocks noChangeArrowheads="1"/>
            </p:cNvSpPr>
            <p:nvPr/>
          </p:nvSpPr>
          <p:spPr bwMode="auto">
            <a:xfrm>
              <a:off x="706558" y="2642430"/>
              <a:ext cx="1760537" cy="253916"/>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050" b="1" dirty="0">
                  <a:latin typeface="Calibri" pitchFamily="34" charset="0"/>
                  <a:ea typeface="ＭＳ Ｐゴシック" charset="-128"/>
                </a:rPr>
                <a:t>EMISOR ELECTRONICO </a:t>
              </a:r>
            </a:p>
          </p:txBody>
        </p:sp>
      </p:grpSp>
      <p:grpSp>
        <p:nvGrpSpPr>
          <p:cNvPr id="8" name="55 Grupo"/>
          <p:cNvGrpSpPr/>
          <p:nvPr/>
        </p:nvGrpSpPr>
        <p:grpSpPr>
          <a:xfrm>
            <a:off x="-27507" y="3021284"/>
            <a:ext cx="4584005" cy="2775445"/>
            <a:chOff x="100309" y="2893468"/>
            <a:chExt cx="4584005" cy="2775445"/>
          </a:xfrm>
        </p:grpSpPr>
        <p:grpSp>
          <p:nvGrpSpPr>
            <p:cNvPr id="9" name="40 Grupo"/>
            <p:cNvGrpSpPr>
              <a:grpSpLocks/>
            </p:cNvGrpSpPr>
            <p:nvPr/>
          </p:nvGrpSpPr>
          <p:grpSpPr bwMode="auto">
            <a:xfrm>
              <a:off x="1474921" y="2893468"/>
              <a:ext cx="3209393" cy="2775445"/>
              <a:chOff x="1714810" y="2200812"/>
              <a:chExt cx="3830480" cy="2820460"/>
            </a:xfrm>
          </p:grpSpPr>
          <p:cxnSp>
            <p:nvCxnSpPr>
              <p:cNvPr id="12" name="59 Conector recto de flecha"/>
              <p:cNvCxnSpPr/>
              <p:nvPr/>
            </p:nvCxnSpPr>
            <p:spPr bwMode="auto">
              <a:xfrm>
                <a:off x="2107011" y="4990298"/>
                <a:ext cx="3438279" cy="30974"/>
              </a:xfrm>
              <a:prstGeom prst="straightConnector1">
                <a:avLst/>
              </a:prstGeom>
              <a:ln w="28575">
                <a:solidFill>
                  <a:srgbClr val="FF0000"/>
                </a:solidFill>
                <a:headEnd type="none" w="med" len="med"/>
                <a:tailEnd type="none"/>
              </a:ln>
            </p:spPr>
            <p:style>
              <a:lnRef idx="2">
                <a:schemeClr val="accent4"/>
              </a:lnRef>
              <a:fillRef idx="0">
                <a:schemeClr val="accent4"/>
              </a:fillRef>
              <a:effectRef idx="1">
                <a:schemeClr val="accent4"/>
              </a:effectRef>
              <a:fontRef idx="minor">
                <a:schemeClr val="tx1"/>
              </a:fontRef>
            </p:style>
          </p:cxnSp>
          <p:cxnSp>
            <p:nvCxnSpPr>
              <p:cNvPr id="13" name="60 Conector recto de flecha"/>
              <p:cNvCxnSpPr/>
              <p:nvPr/>
            </p:nvCxnSpPr>
            <p:spPr bwMode="auto">
              <a:xfrm flipH="1">
                <a:off x="1784487" y="2200812"/>
                <a:ext cx="15518" cy="2500310"/>
              </a:xfrm>
              <a:prstGeom prst="straightConnector1">
                <a:avLst/>
              </a:prstGeom>
              <a:ln w="28575">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sp>
            <p:nvSpPr>
              <p:cNvPr id="14" name="11 CuadroTexto"/>
              <p:cNvSpPr txBox="1">
                <a:spLocks noChangeArrowheads="1"/>
              </p:cNvSpPr>
              <p:nvPr/>
            </p:nvSpPr>
            <p:spPr bwMode="auto">
              <a:xfrm>
                <a:off x="2286763" y="4531713"/>
                <a:ext cx="2544113" cy="469153"/>
              </a:xfrm>
              <a:prstGeom prst="rect">
                <a:avLst/>
              </a:prstGeom>
              <a:noFill/>
              <a:ln w="9525">
                <a:noFill/>
                <a:miter lim="800000"/>
                <a:headEnd/>
                <a:tailEnd/>
              </a:ln>
            </p:spPr>
            <p:txBody>
              <a:bodyPr wrap="square">
                <a:spAutoFit/>
              </a:bodyPr>
              <a:lstStyle/>
              <a:p>
                <a:pPr algn="ctr"/>
                <a:r>
                  <a:rPr lang="es-PE" sz="1200" b="1" dirty="0">
                    <a:latin typeface="Calibri" pitchFamily="34" charset="0"/>
                  </a:rPr>
                  <a:t>Valida y emite constancia</a:t>
                </a:r>
              </a:p>
              <a:p>
                <a:pPr algn="ctr"/>
                <a:r>
                  <a:rPr lang="es-PE" sz="1200" b="1" dirty="0">
                    <a:latin typeface="Calibri" pitchFamily="34" charset="0"/>
                  </a:rPr>
                  <a:t>(CDR – </a:t>
                </a:r>
                <a:r>
                  <a:rPr lang="es-PE" sz="1200" b="1" dirty="0" smtClean="0">
                    <a:latin typeface="Calibri" pitchFamily="34" charset="0"/>
                  </a:rPr>
                  <a:t>Aceptado/Rechazado)</a:t>
                </a:r>
                <a:endParaRPr lang="es-PE" sz="1200" b="1" dirty="0">
                  <a:latin typeface="Calibri" pitchFamily="34" charset="0"/>
                </a:endParaRPr>
              </a:p>
            </p:txBody>
          </p:sp>
          <p:sp>
            <p:nvSpPr>
              <p:cNvPr id="15" name="25 Elipse"/>
              <p:cNvSpPr/>
              <p:nvPr/>
            </p:nvSpPr>
            <p:spPr bwMode="auto">
              <a:xfrm>
                <a:off x="1714810" y="4751079"/>
                <a:ext cx="392201" cy="249787"/>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3</a:t>
                </a:r>
              </a:p>
            </p:txBody>
          </p:sp>
        </p:grpSp>
        <p:sp>
          <p:nvSpPr>
            <p:cNvPr id="10" name="11 CuadroTexto"/>
            <p:cNvSpPr txBox="1">
              <a:spLocks noChangeArrowheads="1"/>
            </p:cNvSpPr>
            <p:nvPr/>
          </p:nvSpPr>
          <p:spPr bwMode="auto">
            <a:xfrm>
              <a:off x="251880" y="4772221"/>
              <a:ext cx="1223041" cy="830997"/>
            </a:xfrm>
            <a:prstGeom prst="rect">
              <a:avLst/>
            </a:prstGeom>
            <a:noFill/>
            <a:ln w="9525">
              <a:noFill/>
              <a:miter lim="800000"/>
              <a:headEnd/>
              <a:tailEnd/>
            </a:ln>
          </p:spPr>
          <p:txBody>
            <a:bodyPr wrap="square">
              <a:spAutoFit/>
            </a:bodyPr>
            <a:lstStyle/>
            <a:p>
              <a:pPr>
                <a:buFont typeface="Wingdings" pitchFamily="2" charset="2"/>
                <a:buChar char="v"/>
              </a:pPr>
              <a:r>
                <a:rPr lang="es-PE" sz="1200" dirty="0" smtClean="0">
                  <a:latin typeface="Calibri" pitchFamily="34" charset="0"/>
                </a:rPr>
                <a:t> Estándar UBL</a:t>
              </a:r>
            </a:p>
            <a:p>
              <a:pPr>
                <a:buFont typeface="Wingdings" pitchFamily="2" charset="2"/>
                <a:buChar char="v"/>
              </a:pPr>
              <a:r>
                <a:rPr lang="es-PE" sz="1200" dirty="0" smtClean="0">
                  <a:latin typeface="Calibri" pitchFamily="34" charset="0"/>
                </a:rPr>
                <a:t> Contenido </a:t>
              </a:r>
            </a:p>
            <a:p>
              <a:pPr>
                <a:buFont typeface="Wingdings" pitchFamily="2" charset="2"/>
                <a:buChar char="v"/>
              </a:pPr>
              <a:r>
                <a:rPr lang="es-PE" sz="1200" dirty="0" smtClean="0">
                  <a:latin typeface="Calibri" pitchFamily="34" charset="0"/>
                </a:rPr>
                <a:t> Consistencia </a:t>
              </a:r>
            </a:p>
            <a:p>
              <a:pPr>
                <a:buFont typeface="Wingdings" pitchFamily="2" charset="2"/>
                <a:buChar char="v"/>
              </a:pPr>
              <a:r>
                <a:rPr lang="es-PE" sz="1200" dirty="0" smtClean="0">
                  <a:latin typeface="Calibri" pitchFamily="34" charset="0"/>
                </a:rPr>
                <a:t> Firma digital</a:t>
              </a:r>
              <a:endParaRPr lang="es-PE" sz="1200" dirty="0">
                <a:latin typeface="Calibri" pitchFamily="34" charset="0"/>
              </a:endParaRPr>
            </a:p>
          </p:txBody>
        </p:sp>
        <p:sp>
          <p:nvSpPr>
            <p:cNvPr id="11" name="11 CuadroTexto"/>
            <p:cNvSpPr txBox="1">
              <a:spLocks noChangeArrowheads="1"/>
            </p:cNvSpPr>
            <p:nvPr/>
          </p:nvSpPr>
          <p:spPr bwMode="auto">
            <a:xfrm>
              <a:off x="100309" y="4428104"/>
              <a:ext cx="1468130" cy="369332"/>
            </a:xfrm>
            <a:prstGeom prst="rect">
              <a:avLst/>
            </a:prstGeom>
            <a:noFill/>
            <a:ln w="9525">
              <a:noFill/>
              <a:miter lim="800000"/>
              <a:headEnd/>
              <a:tailEnd/>
            </a:ln>
          </p:spPr>
          <p:txBody>
            <a:bodyPr>
              <a:spAutoFit/>
            </a:bodyPr>
            <a:lstStyle/>
            <a:p>
              <a:pPr algn="ctr"/>
              <a:r>
                <a:rPr lang="es-PE" b="1" dirty="0" smtClean="0">
                  <a:latin typeface="Calibri" pitchFamily="34" charset="0"/>
                </a:rPr>
                <a:t>validaciones </a:t>
              </a:r>
              <a:endParaRPr lang="es-PE" b="1" dirty="0">
                <a:latin typeface="Calibri" pitchFamily="34" charset="0"/>
              </a:endParaRPr>
            </a:p>
          </p:txBody>
        </p:sp>
      </p:grpSp>
      <p:grpSp>
        <p:nvGrpSpPr>
          <p:cNvPr id="16" name="65 Grupo"/>
          <p:cNvGrpSpPr/>
          <p:nvPr/>
        </p:nvGrpSpPr>
        <p:grpSpPr>
          <a:xfrm>
            <a:off x="1748121" y="1892112"/>
            <a:ext cx="3435852" cy="1193812"/>
            <a:chOff x="1748121" y="1892112"/>
            <a:chExt cx="3435852" cy="1193812"/>
          </a:xfrm>
        </p:grpSpPr>
        <p:sp>
          <p:nvSpPr>
            <p:cNvPr id="17" name="25 Elipse"/>
            <p:cNvSpPr/>
            <p:nvPr/>
          </p:nvSpPr>
          <p:spPr bwMode="auto">
            <a:xfrm>
              <a:off x="1976721" y="1892112"/>
              <a:ext cx="325288" cy="296747"/>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1</a:t>
              </a:r>
            </a:p>
          </p:txBody>
        </p:sp>
        <p:grpSp>
          <p:nvGrpSpPr>
            <p:cNvPr id="18" name="75 Grupo"/>
            <p:cNvGrpSpPr/>
            <p:nvPr/>
          </p:nvGrpSpPr>
          <p:grpSpPr>
            <a:xfrm>
              <a:off x="1748121" y="1932733"/>
              <a:ext cx="3435852" cy="1153191"/>
              <a:chOff x="1748121" y="1932733"/>
              <a:chExt cx="3435852" cy="1153191"/>
            </a:xfrm>
          </p:grpSpPr>
          <p:cxnSp>
            <p:nvCxnSpPr>
              <p:cNvPr id="19" name="68 Conector recto de flecha"/>
              <p:cNvCxnSpPr/>
              <p:nvPr/>
            </p:nvCxnSpPr>
            <p:spPr bwMode="auto">
              <a:xfrm>
                <a:off x="1748121" y="2271936"/>
                <a:ext cx="2209800" cy="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grpSp>
            <p:nvGrpSpPr>
              <p:cNvPr id="20" name="74 Grupo"/>
              <p:cNvGrpSpPr/>
              <p:nvPr/>
            </p:nvGrpSpPr>
            <p:grpSpPr>
              <a:xfrm>
                <a:off x="2464481" y="1932733"/>
                <a:ext cx="2719492" cy="1153191"/>
                <a:chOff x="2464481" y="1932733"/>
                <a:chExt cx="2719492" cy="1153191"/>
              </a:xfrm>
            </p:grpSpPr>
            <p:sp>
              <p:nvSpPr>
                <p:cNvPr id="21" name="11 CuadroTexto"/>
                <p:cNvSpPr txBox="1">
                  <a:spLocks noChangeArrowheads="1"/>
                </p:cNvSpPr>
                <p:nvPr/>
              </p:nvSpPr>
              <p:spPr bwMode="auto">
                <a:xfrm>
                  <a:off x="2464481" y="2010316"/>
                  <a:ext cx="1419250" cy="738664"/>
                </a:xfrm>
                <a:prstGeom prst="rect">
                  <a:avLst/>
                </a:prstGeom>
                <a:noFill/>
                <a:ln w="9525">
                  <a:noFill/>
                  <a:miter lim="800000"/>
                  <a:headEnd/>
                  <a:tailEnd/>
                </a:ln>
              </p:spPr>
              <p:txBody>
                <a:bodyPr>
                  <a:spAutoFit/>
                </a:bodyPr>
                <a:lstStyle/>
                <a:p>
                  <a:r>
                    <a:rPr lang="es-PE" sz="1400" b="1" dirty="0">
                      <a:latin typeface="Calibri" pitchFamily="34" charset="0"/>
                    </a:rPr>
                    <a:t>Emite factura </a:t>
                  </a:r>
                  <a:r>
                    <a:rPr lang="es-PE" sz="1400" b="1" dirty="0" smtClean="0">
                      <a:latin typeface="Calibri" pitchFamily="34" charset="0"/>
                    </a:rPr>
                    <a:t>electrónica a través de un PSE</a:t>
                  </a:r>
                  <a:endParaRPr lang="es-PE" sz="1400" b="1" dirty="0">
                    <a:latin typeface="Calibri" pitchFamily="34" charset="0"/>
                  </a:endParaRPr>
                </a:p>
              </p:txBody>
            </p:sp>
            <p:pic>
              <p:nvPicPr>
                <p:cNvPr id="22" name="Picture 31"/>
                <p:cNvPicPr>
                  <a:picLocks noChangeAspect="1" noChangeArrowheads="1"/>
                </p:cNvPicPr>
                <p:nvPr/>
              </p:nvPicPr>
              <p:blipFill>
                <a:blip r:embed="rId3" cstate="print"/>
                <a:srcRect/>
                <a:stretch>
                  <a:fillRect/>
                </a:stretch>
              </p:blipFill>
              <p:spPr bwMode="auto">
                <a:xfrm>
                  <a:off x="3799558" y="2592110"/>
                  <a:ext cx="455942" cy="493814"/>
                </a:xfrm>
                <a:prstGeom prst="rect">
                  <a:avLst/>
                </a:prstGeom>
                <a:noFill/>
                <a:ln w="9525">
                  <a:noFill/>
                  <a:miter lim="800000"/>
                  <a:headEnd/>
                  <a:tailEnd/>
                </a:ln>
              </p:spPr>
            </p:pic>
            <p:pic>
              <p:nvPicPr>
                <p:cNvPr id="23" name="Picture 4"/>
                <p:cNvPicPr>
                  <a:picLocks noChangeAspect="1" noChangeArrowheads="1"/>
                </p:cNvPicPr>
                <p:nvPr/>
              </p:nvPicPr>
              <p:blipFill>
                <a:blip r:embed="rId4" cstate="print"/>
                <a:srcRect/>
                <a:stretch>
                  <a:fillRect/>
                </a:stretch>
              </p:blipFill>
              <p:spPr bwMode="auto">
                <a:xfrm>
                  <a:off x="4110333" y="1932733"/>
                  <a:ext cx="1073640" cy="600803"/>
                </a:xfrm>
                <a:prstGeom prst="rect">
                  <a:avLst/>
                </a:prstGeom>
                <a:noFill/>
                <a:ln w="9525">
                  <a:noFill/>
                  <a:miter lim="800000"/>
                  <a:headEnd/>
                  <a:tailEnd/>
                </a:ln>
              </p:spPr>
            </p:pic>
          </p:grpSp>
        </p:grpSp>
      </p:grpSp>
      <p:sp>
        <p:nvSpPr>
          <p:cNvPr id="24" name="11 CuadroTexto"/>
          <p:cNvSpPr txBox="1">
            <a:spLocks noChangeArrowheads="1"/>
          </p:cNvSpPr>
          <p:nvPr/>
        </p:nvSpPr>
        <p:spPr bwMode="auto">
          <a:xfrm>
            <a:off x="2121472" y="3212761"/>
            <a:ext cx="1274948" cy="830997"/>
          </a:xfrm>
          <a:prstGeom prst="rect">
            <a:avLst/>
          </a:prstGeom>
          <a:noFill/>
          <a:ln w="9525">
            <a:noFill/>
            <a:miter lim="800000"/>
            <a:headEnd/>
            <a:tailEnd/>
          </a:ln>
        </p:spPr>
        <p:txBody>
          <a:bodyPr>
            <a:spAutoFit/>
          </a:bodyPr>
          <a:lstStyle/>
          <a:p>
            <a:pPr algn="ctr"/>
            <a:r>
              <a:rPr lang="es-PE" sz="1200" b="1" dirty="0">
                <a:latin typeface="Calibri" pitchFamily="34" charset="0"/>
              </a:rPr>
              <a:t> Envía  un ejemplar de </a:t>
            </a:r>
            <a:r>
              <a:rPr lang="es-PE" sz="1200" b="1" dirty="0" smtClean="0">
                <a:latin typeface="Calibri" pitchFamily="34" charset="0"/>
              </a:rPr>
              <a:t>la factura  (Formato digital)</a:t>
            </a:r>
            <a:endParaRPr lang="es-PE" sz="1200" b="1" dirty="0">
              <a:latin typeface="Calibri" pitchFamily="34" charset="0"/>
            </a:endParaRPr>
          </a:p>
        </p:txBody>
      </p:sp>
      <p:cxnSp>
        <p:nvCxnSpPr>
          <p:cNvPr id="25" name="75 Conector recto de flecha"/>
          <p:cNvCxnSpPr/>
          <p:nvPr/>
        </p:nvCxnSpPr>
        <p:spPr bwMode="auto">
          <a:xfrm>
            <a:off x="1748121" y="5236558"/>
            <a:ext cx="2808376" cy="1562"/>
          </a:xfrm>
          <a:prstGeom prst="straightConnector1">
            <a:avLst/>
          </a:prstGeom>
          <a:ln w="28575">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26" name="24 Conector recto de flecha"/>
          <p:cNvCxnSpPr/>
          <p:nvPr/>
        </p:nvCxnSpPr>
        <p:spPr bwMode="auto">
          <a:xfrm>
            <a:off x="1748121" y="3145348"/>
            <a:ext cx="0" cy="2091210"/>
          </a:xfrm>
          <a:prstGeom prst="straightConnector1">
            <a:avLst/>
          </a:prstGeom>
          <a:ln w="34925">
            <a:headEnd type="none" w="med" len="med"/>
            <a:tailEnd type="none"/>
          </a:ln>
        </p:spPr>
        <p:style>
          <a:lnRef idx="2">
            <a:schemeClr val="accent4"/>
          </a:lnRef>
          <a:fillRef idx="0">
            <a:schemeClr val="accent4"/>
          </a:fillRef>
          <a:effectRef idx="1">
            <a:schemeClr val="accent4"/>
          </a:effectRef>
          <a:fontRef idx="minor">
            <a:schemeClr val="tx1"/>
          </a:fontRef>
        </p:style>
      </p:cxnSp>
      <p:pic>
        <p:nvPicPr>
          <p:cNvPr id="27" name="Picture 32">
            <a:hlinkClick r:id="" action="ppaction://noaction"/>
          </p:cNvPr>
          <p:cNvPicPr>
            <a:picLocks noChangeAspect="1" noChangeArrowheads="1"/>
          </p:cNvPicPr>
          <p:nvPr/>
        </p:nvPicPr>
        <p:blipFill>
          <a:blip r:embed="rId3" cstate="print"/>
          <a:srcRect/>
          <a:stretch>
            <a:fillRect/>
          </a:stretch>
        </p:blipFill>
        <p:spPr bwMode="auto">
          <a:xfrm>
            <a:off x="2302009" y="4205378"/>
            <a:ext cx="402615" cy="376454"/>
          </a:xfrm>
          <a:prstGeom prst="rect">
            <a:avLst/>
          </a:prstGeom>
          <a:noFill/>
          <a:ln w="9525">
            <a:noFill/>
            <a:miter lim="800000"/>
            <a:headEnd/>
            <a:tailEnd/>
          </a:ln>
        </p:spPr>
      </p:pic>
      <p:sp>
        <p:nvSpPr>
          <p:cNvPr id="28" name="25 Elipse"/>
          <p:cNvSpPr/>
          <p:nvPr/>
        </p:nvSpPr>
        <p:spPr bwMode="auto">
          <a:xfrm>
            <a:off x="1964922" y="3179846"/>
            <a:ext cx="337087" cy="291945"/>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2</a:t>
            </a:r>
          </a:p>
        </p:txBody>
      </p:sp>
      <p:pic>
        <p:nvPicPr>
          <p:cNvPr id="29" name="Picture 2" descr="http://t1.gstatic.com/images?q=tbn:ANd9GcQKGyBTDEk-QkgAfbUkY69-xunmzUPRPe-6tM5lhRQsPEM7xYhK"/>
          <p:cNvPicPr>
            <a:picLocks noChangeAspect="1" noChangeArrowheads="1"/>
          </p:cNvPicPr>
          <p:nvPr/>
        </p:nvPicPr>
        <p:blipFill>
          <a:blip r:embed="rId5" cstate="print"/>
          <a:srcRect/>
          <a:stretch>
            <a:fillRect/>
          </a:stretch>
        </p:blipFill>
        <p:spPr bwMode="auto">
          <a:xfrm>
            <a:off x="918249" y="3786192"/>
            <a:ext cx="1219219" cy="838372"/>
          </a:xfrm>
          <a:prstGeom prst="rect">
            <a:avLst/>
          </a:prstGeom>
          <a:noFill/>
          <a:scene3d>
            <a:camera prst="isometricOffAxis1Left">
              <a:rot lat="1080000" lon="1620000" rev="0"/>
            </a:camera>
            <a:lightRig rig="threePt" dir="t"/>
          </a:scene3d>
          <a:sp3d extrusionH="127000"/>
        </p:spPr>
      </p:pic>
      <p:sp>
        <p:nvSpPr>
          <p:cNvPr id="30" name="80 CuadroTexto"/>
          <p:cNvSpPr txBox="1">
            <a:spLocks noChangeArrowheads="1"/>
          </p:cNvSpPr>
          <p:nvPr/>
        </p:nvSpPr>
        <p:spPr bwMode="auto">
          <a:xfrm>
            <a:off x="4867290" y="2559619"/>
            <a:ext cx="1611744" cy="461665"/>
          </a:xfrm>
          <a:prstGeom prst="rect">
            <a:avLst/>
          </a:prstGeom>
          <a:noFill/>
          <a:ln w="9525">
            <a:noFill/>
            <a:miter lim="800000"/>
            <a:headEnd/>
            <a:tailEnd/>
          </a:ln>
        </p:spPr>
        <p:txBody>
          <a:bodyPr wrap="square">
            <a:spAutoFit/>
          </a:bodyPr>
          <a:lstStyle/>
          <a:p>
            <a:pPr algn="ctr"/>
            <a:r>
              <a:rPr lang="es-PE" sz="1200" b="1" dirty="0" smtClean="0">
                <a:latin typeface="Calibri" pitchFamily="34" charset="0"/>
              </a:rPr>
              <a:t>Formato  digital </a:t>
            </a:r>
          </a:p>
          <a:p>
            <a:pPr algn="ctr"/>
            <a:r>
              <a:rPr lang="es-PE" sz="1200" b="1" dirty="0" smtClean="0">
                <a:latin typeface="Calibri" pitchFamily="34" charset="0"/>
              </a:rPr>
              <a:t>Firmado digitalmente</a:t>
            </a:r>
            <a:endParaRPr lang="es-PE" sz="1200" b="1" dirty="0">
              <a:latin typeface="Calibri" pitchFamily="34" charset="0"/>
            </a:endParaRPr>
          </a:p>
        </p:txBody>
      </p:sp>
      <p:cxnSp>
        <p:nvCxnSpPr>
          <p:cNvPr id="31" name="81 Conector recto de flecha"/>
          <p:cNvCxnSpPr/>
          <p:nvPr/>
        </p:nvCxnSpPr>
        <p:spPr bwMode="auto">
          <a:xfrm>
            <a:off x="5302385" y="2271936"/>
            <a:ext cx="1932815" cy="402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2" name="82 CuadroTexto"/>
          <p:cNvSpPr txBox="1"/>
          <p:nvPr/>
        </p:nvSpPr>
        <p:spPr>
          <a:xfrm>
            <a:off x="5430139" y="1752743"/>
            <a:ext cx="1447800" cy="523220"/>
          </a:xfrm>
          <a:prstGeom prst="rect">
            <a:avLst/>
          </a:prstGeom>
          <a:noFill/>
        </p:spPr>
        <p:txBody>
          <a:bodyPr wrap="square" rtlCol="0">
            <a:spAutoFit/>
          </a:bodyPr>
          <a:lstStyle/>
          <a:p>
            <a:pPr marL="180975" indent="-180975" algn="ctr"/>
            <a:r>
              <a:rPr lang="es-PE" sz="1400" b="1" dirty="0" smtClean="0">
                <a:latin typeface="Calibri" pitchFamily="34" charset="0"/>
              </a:rPr>
              <a:t>Otorgamiento</a:t>
            </a:r>
          </a:p>
          <a:p>
            <a:pPr marL="180975" indent="-180975" algn="ctr"/>
            <a:r>
              <a:rPr lang="es-PE" sz="1400" b="1" dirty="0" smtClean="0">
                <a:latin typeface="Calibri" pitchFamily="34" charset="0"/>
              </a:rPr>
              <a:t>(entrega)</a:t>
            </a:r>
            <a:endParaRPr lang="es-PE" sz="1400" b="1" dirty="0">
              <a:latin typeface="Calibri" pitchFamily="34" charset="0"/>
            </a:endParaRPr>
          </a:p>
        </p:txBody>
      </p:sp>
      <p:cxnSp>
        <p:nvCxnSpPr>
          <p:cNvPr id="33" name="83 Conector recto de flecha"/>
          <p:cNvCxnSpPr/>
          <p:nvPr/>
        </p:nvCxnSpPr>
        <p:spPr>
          <a:xfrm>
            <a:off x="4405732" y="2748760"/>
            <a:ext cx="5948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4" name="13 Grupo"/>
          <p:cNvGrpSpPr/>
          <p:nvPr/>
        </p:nvGrpSpPr>
        <p:grpSpPr>
          <a:xfrm>
            <a:off x="6361480" y="5169712"/>
            <a:ext cx="1752600" cy="307777"/>
            <a:chOff x="6264359" y="4396376"/>
            <a:chExt cx="1752600" cy="307777"/>
          </a:xfrm>
        </p:grpSpPr>
        <p:sp>
          <p:nvSpPr>
            <p:cNvPr id="35" name="11 CuadroTexto"/>
            <p:cNvSpPr txBox="1">
              <a:spLocks noChangeArrowheads="1"/>
            </p:cNvSpPr>
            <p:nvPr/>
          </p:nvSpPr>
          <p:spPr bwMode="auto">
            <a:xfrm>
              <a:off x="6264359" y="4396376"/>
              <a:ext cx="1752600" cy="307777"/>
            </a:xfrm>
            <a:prstGeom prst="rect">
              <a:avLst/>
            </a:prstGeom>
            <a:noFill/>
            <a:ln w="9525">
              <a:noFill/>
              <a:miter lim="800000"/>
              <a:headEnd/>
              <a:tailEnd/>
            </a:ln>
          </p:spPr>
          <p:txBody>
            <a:bodyPr>
              <a:spAutoFit/>
            </a:bodyPr>
            <a:lstStyle/>
            <a:p>
              <a:pPr algn="ctr"/>
              <a:r>
                <a:rPr lang="es-PE" sz="1400" b="1" dirty="0">
                  <a:latin typeface="Calibri" pitchFamily="34" charset="0"/>
                </a:rPr>
                <a:t>Consulta </a:t>
              </a:r>
            </a:p>
          </p:txBody>
        </p:sp>
        <p:sp>
          <p:nvSpPr>
            <p:cNvPr id="36" name="25 Elipse"/>
            <p:cNvSpPr/>
            <p:nvPr/>
          </p:nvSpPr>
          <p:spPr bwMode="auto">
            <a:xfrm>
              <a:off x="6332349" y="4397414"/>
              <a:ext cx="296449" cy="296686"/>
            </a:xfrm>
            <a:prstGeom prst="ellipse">
              <a:avLst/>
            </a:prstGeom>
            <a:solidFill>
              <a:srgbClr val="92D05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none" lIns="36000" tIns="36000" rIns="36000" bIns="36000" anchor="ctr"/>
            <a:lstStyle/>
            <a:p>
              <a:pPr algn="ctr" eaLnBrk="0" fontAlgn="auto" hangingPunct="0">
                <a:spcBef>
                  <a:spcPts val="0"/>
                </a:spcBef>
                <a:spcAft>
                  <a:spcPts val="0"/>
                </a:spcAft>
                <a:defRPr/>
              </a:pPr>
              <a:r>
                <a:rPr lang="es-PE" sz="1200" b="1" dirty="0">
                  <a:solidFill>
                    <a:schemeClr val="tx1"/>
                  </a:solidFill>
                  <a:latin typeface="Arial" pitchFamily="34" charset="0"/>
                  <a:cs typeface="Arial" pitchFamily="34" charset="0"/>
                </a:rPr>
                <a:t>4</a:t>
              </a:r>
            </a:p>
          </p:txBody>
        </p:sp>
      </p:grpSp>
      <p:cxnSp>
        <p:nvCxnSpPr>
          <p:cNvPr id="37" name="87 Conector recto"/>
          <p:cNvCxnSpPr/>
          <p:nvPr/>
        </p:nvCxnSpPr>
        <p:spPr>
          <a:xfrm>
            <a:off x="7974652" y="3021284"/>
            <a:ext cx="10532" cy="2579424"/>
          </a:xfrm>
          <a:prstGeom prst="line">
            <a:avLst/>
          </a:prstGeom>
          <a:ln w="28575">
            <a:solidFill>
              <a:srgbClr val="7C9B3F"/>
            </a:solidFill>
          </a:ln>
        </p:spPr>
        <p:style>
          <a:lnRef idx="2">
            <a:schemeClr val="accent1"/>
          </a:lnRef>
          <a:fillRef idx="0">
            <a:schemeClr val="accent1"/>
          </a:fillRef>
          <a:effectRef idx="1">
            <a:schemeClr val="accent1"/>
          </a:effectRef>
          <a:fontRef idx="minor">
            <a:schemeClr val="tx1"/>
          </a:fontRef>
        </p:style>
      </p:cxnSp>
      <p:cxnSp>
        <p:nvCxnSpPr>
          <p:cNvPr id="38" name="88 Conector recto de flecha"/>
          <p:cNvCxnSpPr/>
          <p:nvPr/>
        </p:nvCxnSpPr>
        <p:spPr>
          <a:xfrm flipH="1">
            <a:off x="5815309" y="5600708"/>
            <a:ext cx="2159343" cy="8577"/>
          </a:xfrm>
          <a:prstGeom prst="straightConnector1">
            <a:avLst/>
          </a:prstGeom>
          <a:ln w="28575">
            <a:solidFill>
              <a:srgbClr val="7C9B3F"/>
            </a:solidFill>
            <a:tailEnd type="arrow"/>
          </a:ln>
        </p:spPr>
        <p:style>
          <a:lnRef idx="2">
            <a:schemeClr val="accent1"/>
          </a:lnRef>
          <a:fillRef idx="0">
            <a:schemeClr val="accent1"/>
          </a:fillRef>
          <a:effectRef idx="1">
            <a:schemeClr val="accent1"/>
          </a:effectRef>
          <a:fontRef idx="minor">
            <a:schemeClr val="tx1"/>
          </a:fontRef>
        </p:style>
      </p:cxnSp>
      <p:pic>
        <p:nvPicPr>
          <p:cNvPr id="39" name="Picture 5" descr="http://www.sunat.gob.pe/p/imagenes/logoamplio.png"/>
          <p:cNvPicPr>
            <a:picLocks noChangeAspect="1" noChangeArrowheads="1"/>
          </p:cNvPicPr>
          <p:nvPr/>
        </p:nvPicPr>
        <p:blipFill>
          <a:blip r:embed="rId6"/>
          <a:srcRect/>
          <a:stretch>
            <a:fillRect/>
          </a:stretch>
        </p:blipFill>
        <p:spPr bwMode="auto">
          <a:xfrm>
            <a:off x="4529877" y="4659073"/>
            <a:ext cx="1254952" cy="342260"/>
          </a:xfrm>
          <a:prstGeom prst="rect">
            <a:avLst/>
          </a:prstGeom>
          <a:noFill/>
        </p:spPr>
      </p:pic>
      <p:pic>
        <p:nvPicPr>
          <p:cNvPr id="40" name="Picture 1"/>
          <p:cNvPicPr>
            <a:picLocks noChangeAspect="1" noChangeArrowheads="1"/>
          </p:cNvPicPr>
          <p:nvPr/>
        </p:nvPicPr>
        <p:blipFill>
          <a:blip r:embed="rId7"/>
          <a:srcRect/>
          <a:stretch>
            <a:fillRect/>
          </a:stretch>
        </p:blipFill>
        <p:spPr bwMode="auto">
          <a:xfrm>
            <a:off x="7435645" y="3654251"/>
            <a:ext cx="1091381" cy="568143"/>
          </a:xfrm>
          <a:prstGeom prst="rect">
            <a:avLst/>
          </a:prstGeom>
          <a:ln>
            <a:noFill/>
          </a:ln>
          <a:effectLst>
            <a:outerShdw blurRad="190500" algn="tl" rotWithShape="0">
              <a:srgbClr val="000000">
                <a:alpha val="70000"/>
              </a:srgbClr>
            </a:outerShdw>
          </a:effectLst>
        </p:spPr>
      </p:pic>
      <p:pic>
        <p:nvPicPr>
          <p:cNvPr id="41" name="Picture 3"/>
          <p:cNvPicPr>
            <a:picLocks noChangeAspect="1" noChangeArrowheads="1"/>
          </p:cNvPicPr>
          <p:nvPr/>
        </p:nvPicPr>
        <p:blipFill>
          <a:blip r:embed="rId8" cstate="print"/>
          <a:srcRect/>
          <a:stretch>
            <a:fillRect/>
          </a:stretch>
        </p:blipFill>
        <p:spPr bwMode="auto">
          <a:xfrm>
            <a:off x="7634586" y="1840129"/>
            <a:ext cx="391065" cy="657370"/>
          </a:xfrm>
          <a:prstGeom prst="rect">
            <a:avLst/>
          </a:prstGeom>
          <a:noFill/>
          <a:ln w="9525">
            <a:noFill/>
            <a:miter lim="800000"/>
            <a:headEnd/>
            <a:tailEnd/>
          </a:ln>
        </p:spPr>
      </p:pic>
      <p:pic>
        <p:nvPicPr>
          <p:cNvPr id="42" name="Picture 9" descr="j0433944"/>
          <p:cNvPicPr>
            <a:picLocks noChangeAspect="1" noChangeArrowheads="1"/>
          </p:cNvPicPr>
          <p:nvPr/>
        </p:nvPicPr>
        <p:blipFill>
          <a:blip r:embed="rId9" cstate="print"/>
          <a:srcRect/>
          <a:stretch>
            <a:fillRect/>
          </a:stretch>
        </p:blipFill>
        <p:spPr bwMode="auto">
          <a:xfrm>
            <a:off x="7235200" y="1771317"/>
            <a:ext cx="430587" cy="841845"/>
          </a:xfrm>
          <a:prstGeom prst="rect">
            <a:avLst/>
          </a:prstGeom>
          <a:noFill/>
          <a:ln w="9525">
            <a:noFill/>
            <a:miter lim="800000"/>
            <a:headEnd/>
            <a:tailEnd/>
          </a:ln>
        </p:spPr>
      </p:pic>
      <p:sp>
        <p:nvSpPr>
          <p:cNvPr id="43" name="93 CuadroTexto"/>
          <p:cNvSpPr txBox="1">
            <a:spLocks noChangeArrowheads="1"/>
          </p:cNvSpPr>
          <p:nvPr/>
        </p:nvSpPr>
        <p:spPr bwMode="auto">
          <a:xfrm>
            <a:off x="7316005" y="2547855"/>
            <a:ext cx="1068803" cy="400110"/>
          </a:xfrm>
          <a:prstGeom prst="rect">
            <a:avLst/>
          </a:prstGeom>
          <a:solidFill>
            <a:schemeClr val="accent1"/>
          </a:solidFill>
          <a:ln w="9525">
            <a:solidFill>
              <a:srgbClr val="990099"/>
            </a:solidFill>
            <a:miter lim="800000"/>
            <a:headEnd/>
            <a:tailEnd/>
          </a:ln>
        </p:spPr>
        <p:txBody>
          <a:bodyPr wrap="square">
            <a:spAutoFit/>
          </a:bodyPr>
          <a:lstStyle/>
          <a:p>
            <a:pPr algn="ctr"/>
            <a:r>
              <a:rPr lang="es-PE" sz="1000" b="1" dirty="0">
                <a:latin typeface="Calibri" pitchFamily="34" charset="0"/>
              </a:rPr>
              <a:t>RECEPTOR (CLIENTE)</a:t>
            </a:r>
          </a:p>
        </p:txBody>
      </p:sp>
      <p:pic>
        <p:nvPicPr>
          <p:cNvPr id="44" name="Picture 3"/>
          <p:cNvPicPr>
            <a:picLocks noChangeAspect="1" noChangeArrowheads="1"/>
          </p:cNvPicPr>
          <p:nvPr/>
        </p:nvPicPr>
        <p:blipFill>
          <a:blip r:embed="rId10"/>
          <a:srcRect/>
          <a:stretch>
            <a:fillRect/>
          </a:stretch>
        </p:blipFill>
        <p:spPr bwMode="auto">
          <a:xfrm>
            <a:off x="4548927" y="5069033"/>
            <a:ext cx="1285432" cy="771259"/>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Rectángulo"/>
          <p:cNvSpPr/>
          <p:nvPr/>
        </p:nvSpPr>
        <p:spPr>
          <a:xfrm>
            <a:off x="3078363" y="2359756"/>
            <a:ext cx="5458267" cy="3170099"/>
          </a:xfrm>
          <a:prstGeom prst="rect">
            <a:avLst/>
          </a:prstGeom>
        </p:spPr>
        <p:txBody>
          <a:bodyPr wrap="square">
            <a:spAutoFit/>
          </a:bodyPr>
          <a:lstStyle/>
          <a:p>
            <a:pPr algn="just">
              <a:lnSpc>
                <a:spcPts val="3000"/>
              </a:lnSpc>
            </a:pPr>
            <a:r>
              <a:rPr lang="es-ES" sz="2000" dirty="0" smtClean="0">
                <a:solidFill>
                  <a:schemeClr val="accent5">
                    <a:lumMod val="50000"/>
                  </a:schemeClr>
                </a:solidFill>
                <a:latin typeface="Arial" pitchFamily="34" charset="0"/>
                <a:cs typeface="Arial" pitchFamily="34" charset="0"/>
              </a:rPr>
              <a:t>Es un documento emitido utilizando un medio informático autorizado o proporcionado por la SUNAT (en formato XML) que acredita la transferencia de bienes, la entrega en uso o la prestación de servicios. Se puede transmitir vía internet u otros medios electrónicos.</a:t>
            </a:r>
          </a:p>
          <a:p>
            <a:pPr algn="just">
              <a:lnSpc>
                <a:spcPts val="3000"/>
              </a:lnSpc>
            </a:pPr>
            <a:r>
              <a:rPr lang="es-PE" sz="2000" dirty="0">
                <a:latin typeface="Arial" panose="020B0604020202020204" pitchFamily="34" charset="0"/>
                <a:cs typeface="Arial" panose="020B0604020202020204" pitchFamily="34" charset="0"/>
              </a:rPr>
              <a:t>A diferencia de un comprobante de pago físico, la serie que utiliza es alfanumérica:</a:t>
            </a:r>
            <a:endParaRPr lang="es-ES" sz="2000" dirty="0" smtClean="0">
              <a:solidFill>
                <a:schemeClr val="accent5">
                  <a:lumMod val="50000"/>
                </a:schemeClr>
              </a:solidFill>
              <a:latin typeface="Arial" pitchFamily="34" charset="0"/>
              <a:cs typeface="Arial" pitchFamily="34" charset="0"/>
            </a:endParaRPr>
          </a:p>
        </p:txBody>
      </p:sp>
      <p:grpSp>
        <p:nvGrpSpPr>
          <p:cNvPr id="2" name="7 Grupo"/>
          <p:cNvGrpSpPr/>
          <p:nvPr/>
        </p:nvGrpSpPr>
        <p:grpSpPr>
          <a:xfrm>
            <a:off x="428597" y="2857496"/>
            <a:ext cx="2428892" cy="2071702"/>
            <a:chOff x="6588224" y="4599078"/>
            <a:chExt cx="1087533" cy="1005615"/>
          </a:xfrm>
        </p:grpSpPr>
        <p:pic>
          <p:nvPicPr>
            <p:cNvPr id="9" name="8 Imagen" descr="EzyInvoice_MainIcon copia.png"/>
            <p:cNvPicPr>
              <a:picLocks noChangeAspect="1"/>
            </p:cNvPicPr>
            <p:nvPr/>
          </p:nvPicPr>
          <p:blipFill>
            <a:blip r:embed="rId3" cstate="print"/>
            <a:stretch>
              <a:fillRect/>
            </a:stretch>
          </p:blipFill>
          <p:spPr>
            <a:xfrm>
              <a:off x="6732171" y="4599078"/>
              <a:ext cx="936173" cy="702130"/>
            </a:xfrm>
            <a:prstGeom prst="rect">
              <a:avLst/>
            </a:prstGeom>
          </p:spPr>
        </p:pic>
        <p:pic>
          <p:nvPicPr>
            <p:cNvPr id="10" name="9 Imagen" descr="firma.png"/>
            <p:cNvPicPr>
              <a:picLocks noChangeAspect="1"/>
            </p:cNvPicPr>
            <p:nvPr/>
          </p:nvPicPr>
          <p:blipFill>
            <a:blip r:embed="rId4" cstate="print"/>
            <a:stretch>
              <a:fillRect/>
            </a:stretch>
          </p:blipFill>
          <p:spPr>
            <a:xfrm>
              <a:off x="6588224" y="4725144"/>
              <a:ext cx="1087533" cy="879549"/>
            </a:xfrm>
            <a:prstGeom prst="rect">
              <a:avLst/>
            </a:prstGeom>
          </p:spPr>
        </p:pic>
      </p:grpSp>
      <p:pic>
        <p:nvPicPr>
          <p:cNvPr id="8" name="Picture 2"/>
          <p:cNvPicPr>
            <a:picLocks noChangeAspect="1" noChangeArrowheads="1"/>
          </p:cNvPicPr>
          <p:nvPr/>
        </p:nvPicPr>
        <p:blipFill>
          <a:blip r:embed="rId5"/>
          <a:srcRect/>
          <a:stretch>
            <a:fillRect/>
          </a:stretch>
        </p:blipFill>
        <p:spPr bwMode="auto">
          <a:xfrm>
            <a:off x="4334143" y="316293"/>
            <a:ext cx="2478044" cy="1618381"/>
          </a:xfrm>
          <a:prstGeom prst="rect">
            <a:avLst/>
          </a:prstGeom>
          <a:noFill/>
          <a:ln w="9525">
            <a:noFill/>
            <a:miter lim="800000"/>
            <a:headEnd/>
            <a:tailEnd/>
          </a:ln>
        </p:spPr>
      </p:pic>
      <p:sp>
        <p:nvSpPr>
          <p:cNvPr id="3" name="CuadroTexto 2"/>
          <p:cNvSpPr txBox="1"/>
          <p:nvPr/>
        </p:nvSpPr>
        <p:spPr>
          <a:xfrm>
            <a:off x="3054801" y="1898091"/>
            <a:ext cx="4502451" cy="461665"/>
          </a:xfrm>
          <a:prstGeom prst="rect">
            <a:avLst/>
          </a:prstGeom>
          <a:noFill/>
        </p:spPr>
        <p:txBody>
          <a:bodyPr wrap="none" rtlCol="0">
            <a:spAutoFit/>
          </a:bodyPr>
          <a:lstStyle/>
          <a:p>
            <a:r>
              <a:rPr lang="es-PE" sz="2400" b="1" dirty="0" smtClean="0"/>
              <a:t>Comprobante de Pago Electrónico</a:t>
            </a:r>
            <a:endParaRPr lang="es-PE" sz="2400" b="1" dirty="0"/>
          </a:p>
        </p:txBody>
      </p:sp>
      <p:pic>
        <p:nvPicPr>
          <p:cNvPr id="11" name="Picture 1516"/>
          <p:cNvPicPr/>
          <p:nvPr/>
        </p:nvPicPr>
        <p:blipFill>
          <a:blip r:embed="rId6"/>
          <a:stretch>
            <a:fillRect/>
          </a:stretch>
        </p:blipFill>
        <p:spPr>
          <a:xfrm>
            <a:off x="3098221" y="5428445"/>
            <a:ext cx="5480050" cy="84074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269063" y="403254"/>
            <a:ext cx="6383526" cy="928688"/>
          </a:xfrm>
          <a:prstGeom prst="rect">
            <a:avLst/>
          </a:prstGeom>
        </p:spPr>
        <p:txBody>
          <a:bodyPr vert="horz" lIns="91440" tIns="45720" rIns="91440" bIns="45720" rtlCol="0" anchor="ctr">
            <a:noAutofit/>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PE" sz="2800" b="1" i="0" u="none" strike="noStrike" kern="1200" cap="none" spc="0" normalizeH="0" baseline="0" noProof="0" dirty="0" smtClean="0">
                <a:ln>
                  <a:noFill/>
                </a:ln>
                <a:solidFill>
                  <a:schemeClr val="bg1"/>
                </a:solidFill>
                <a:effectLst/>
                <a:uLnTx/>
                <a:uFillTx/>
                <a:latin typeface="Arial" pitchFamily="34" charset="0"/>
                <a:ea typeface="+mj-ea"/>
                <a:cs typeface="Arial" pitchFamily="34" charset="0"/>
              </a:rPr>
              <a:t>Desde los sistemas del contribuyente –Factura electrónica</a:t>
            </a:r>
          </a:p>
        </p:txBody>
      </p:sp>
      <p:sp>
        <p:nvSpPr>
          <p:cNvPr id="6" name="2 CuadroTexto"/>
          <p:cNvSpPr txBox="1"/>
          <p:nvPr/>
        </p:nvSpPr>
        <p:spPr>
          <a:xfrm>
            <a:off x="571500" y="1717379"/>
            <a:ext cx="8016875" cy="5278368"/>
          </a:xfrm>
          <a:prstGeom prst="rect">
            <a:avLst/>
          </a:prstGeom>
          <a:noFill/>
        </p:spPr>
        <p:txBody>
          <a:bodyPr wrap="square" rtlCol="0">
            <a:spAutoFit/>
          </a:bodyPr>
          <a:lstStyle/>
          <a:p>
            <a:pPr>
              <a:buFont typeface="Wingdings" pitchFamily="2" charset="2"/>
              <a:buChar char="ü"/>
            </a:pPr>
            <a:r>
              <a:rPr lang="es-PE" dirty="0" smtClean="0"/>
              <a:t> </a:t>
            </a:r>
            <a:r>
              <a:rPr lang="es-PE" sz="1750" dirty="0" smtClean="0">
                <a:latin typeface="Arial" pitchFamily="34" charset="0"/>
                <a:cs typeface="Arial" pitchFamily="34" charset="0"/>
              </a:rPr>
              <a:t>Sistema dirigido a empresas que tienen </a:t>
            </a:r>
            <a:r>
              <a:rPr lang="es-PE" sz="1750" b="1" dirty="0" smtClean="0">
                <a:latin typeface="Arial" pitchFamily="34" charset="0"/>
                <a:cs typeface="Arial" pitchFamily="34" charset="0"/>
              </a:rPr>
              <a:t>alto volumen de facturación</a:t>
            </a:r>
            <a:endParaRPr lang="es-PE" sz="1750" dirty="0" smtClean="0">
              <a:latin typeface="Arial" pitchFamily="34" charset="0"/>
              <a:cs typeface="Arial" pitchFamily="34" charset="0"/>
            </a:endParaRPr>
          </a:p>
          <a:p>
            <a:pPr>
              <a:buFont typeface="Wingdings" pitchFamily="2" charset="2"/>
              <a:buChar char="ü"/>
            </a:pPr>
            <a:r>
              <a:rPr lang="es-PE" sz="1750" dirty="0" smtClean="0">
                <a:latin typeface="Arial" pitchFamily="34" charset="0"/>
                <a:cs typeface="Arial" pitchFamily="34" charset="0"/>
              </a:rPr>
              <a:t>La implementación e instalación se hace por intermedio de un Operador de  Servicios Electrónicos debidamente acreditado el cual se encarga de:</a:t>
            </a:r>
          </a:p>
          <a:p>
            <a:pPr marL="628650" lvl="1" indent="-177800" algn="just">
              <a:buFont typeface="Arial" pitchFamily="34" charset="0"/>
              <a:buChar char="•"/>
            </a:pPr>
            <a:r>
              <a:rPr lang="es-PE" sz="1750" dirty="0">
                <a:latin typeface="Arial" pitchFamily="34" charset="0"/>
                <a:cs typeface="Arial" pitchFamily="34" charset="0"/>
              </a:rPr>
              <a:t>Obtener los datos necesarios para la elaboración de los comprobantes de pago en la estructura definida por SUNAT</a:t>
            </a:r>
          </a:p>
          <a:p>
            <a:pPr marL="628650" lvl="1" indent="-177800" algn="just">
              <a:buFont typeface="Arial" pitchFamily="34" charset="0"/>
              <a:buChar char="•"/>
            </a:pPr>
            <a:r>
              <a:rPr lang="es-PE" sz="1750" dirty="0">
                <a:latin typeface="Arial" pitchFamily="34" charset="0"/>
                <a:cs typeface="Arial" pitchFamily="34" charset="0"/>
              </a:rPr>
              <a:t> Convertir la información en formato XML de acuerdo al estándar establecido (UBL)</a:t>
            </a:r>
          </a:p>
          <a:p>
            <a:pPr marL="628650" lvl="1" indent="-177800" algn="just">
              <a:buFont typeface="Arial" pitchFamily="34" charset="0"/>
              <a:buChar char="•"/>
            </a:pPr>
            <a:r>
              <a:rPr lang="es-PE" sz="1750" dirty="0">
                <a:latin typeface="Arial" pitchFamily="34" charset="0"/>
                <a:cs typeface="Arial" pitchFamily="34" charset="0"/>
              </a:rPr>
              <a:t> </a:t>
            </a:r>
            <a:r>
              <a:rPr lang="es-PE" sz="1750" dirty="0" smtClean="0">
                <a:latin typeface="Arial" pitchFamily="34" charset="0"/>
                <a:cs typeface="Arial" pitchFamily="34" charset="0"/>
              </a:rPr>
              <a:t>No se requiere el </a:t>
            </a:r>
            <a:r>
              <a:rPr lang="es-PE" sz="1750" dirty="0">
                <a:latin typeface="Arial" pitchFamily="34" charset="0"/>
                <a:cs typeface="Arial" pitchFamily="34" charset="0"/>
              </a:rPr>
              <a:t>certificado digital</a:t>
            </a:r>
          </a:p>
          <a:p>
            <a:pPr marL="628650" lvl="1" indent="-177800" algn="just">
              <a:buFont typeface="Arial" pitchFamily="34" charset="0"/>
              <a:buChar char="•"/>
            </a:pPr>
            <a:r>
              <a:rPr lang="es-PE" sz="1750" dirty="0">
                <a:latin typeface="Arial" pitchFamily="34" charset="0"/>
                <a:cs typeface="Arial" pitchFamily="34" charset="0"/>
              </a:rPr>
              <a:t> Remitir la información al cliente y a la SUNAT (a través de servicio web)</a:t>
            </a:r>
          </a:p>
          <a:p>
            <a:pPr marL="628650" lvl="1" indent="-177800" algn="just">
              <a:buFont typeface="Arial" pitchFamily="34" charset="0"/>
              <a:buChar char="•"/>
            </a:pPr>
            <a:r>
              <a:rPr lang="es-PE" sz="1750" dirty="0">
                <a:latin typeface="Arial" pitchFamily="34" charset="0"/>
                <a:cs typeface="Arial" pitchFamily="34" charset="0"/>
              </a:rPr>
              <a:t> Generar una representación impresa o archivo </a:t>
            </a:r>
            <a:r>
              <a:rPr lang="es-PE" sz="1750" dirty="0" smtClean="0">
                <a:latin typeface="Arial" pitchFamily="34" charset="0"/>
                <a:cs typeface="Arial" pitchFamily="34" charset="0"/>
              </a:rPr>
              <a:t>PDF</a:t>
            </a:r>
            <a:endParaRPr lang="es-PE" sz="1750" dirty="0">
              <a:latin typeface="Arial" pitchFamily="34" charset="0"/>
              <a:cs typeface="Arial" pitchFamily="34" charset="0"/>
            </a:endParaRPr>
          </a:p>
          <a:p>
            <a:r>
              <a:rPr lang="es-PE" b="1" dirty="0">
                <a:latin typeface="Arial" panose="020B0604020202020204" pitchFamily="34" charset="0"/>
                <a:cs typeface="Arial" panose="020B0604020202020204" pitchFamily="34" charset="0"/>
              </a:rPr>
              <a:t>Proveedores de servicios electrónicos - PSE</a:t>
            </a:r>
          </a:p>
          <a:p>
            <a:pPr algn="just"/>
            <a:r>
              <a:rPr lang="es-PE" dirty="0">
                <a:latin typeface="Arial" panose="020B0604020202020204" pitchFamily="34" charset="0"/>
                <a:cs typeface="Arial" panose="020B0604020202020204" pitchFamily="34" charset="0"/>
              </a:rPr>
              <a:t>Es quién presta servicios al emisor electrónico, para la realización de alguna o todas las actividades inherentes a la modalidad de emisión electrónica de comprobantes de pago, en nombre del emisor.</a:t>
            </a:r>
          </a:p>
          <a:p>
            <a:pPr algn="just"/>
            <a:r>
              <a:rPr lang="es-PE" dirty="0">
                <a:latin typeface="Arial" panose="020B0604020202020204" pitchFamily="34" charset="0"/>
                <a:cs typeface="Arial" panose="020B0604020202020204" pitchFamily="34" charset="0"/>
              </a:rPr>
              <a:t>El Proveedor de Servicios Electrónicos (PSE) se acredita ante la SUNAT, previo proceso de inscripción y  homologación de los documentos electrónicos que vayan a generar</a:t>
            </a:r>
            <a:r>
              <a:rPr lang="es-PE" dirty="0" smtClean="0">
                <a:latin typeface="Arial" panose="020B0604020202020204" pitchFamily="34" charset="0"/>
                <a:cs typeface="Arial" panose="020B0604020202020204" pitchFamily="34" charset="0"/>
              </a:rPr>
              <a:t>.                           </a:t>
            </a:r>
            <a:r>
              <a:rPr lang="en-US" dirty="0" smtClean="0">
                <a:hlinkClick r:id="rId2"/>
              </a:rPr>
              <a:t>https</a:t>
            </a:r>
            <a:r>
              <a:rPr lang="en-US" dirty="0">
                <a:hlinkClick r:id="rId2"/>
              </a:rPr>
              <a:t>://www2.gosocket.net/</a:t>
            </a:r>
            <a:endParaRPr lang="en-US" dirty="0"/>
          </a:p>
          <a:p>
            <a:pPr algn="just"/>
            <a:endParaRPr lang="es-PE" dirty="0">
              <a:latin typeface="Arial" panose="020B0604020202020204" pitchFamily="34" charset="0"/>
              <a:cs typeface="Arial" panose="020B0604020202020204" pitchFamily="34" charset="0"/>
            </a:endParaRPr>
          </a:p>
          <a:p>
            <a:pPr marL="450850" lvl="1" algn="just"/>
            <a:endParaRPr lang="es-PE" sz="1750" dirty="0" smtClean="0">
              <a:latin typeface="Arial" pitchFamily="34" charset="0"/>
              <a:cs typeface="Arial" pitchFamily="34" charset="0"/>
            </a:endParaRPr>
          </a:p>
        </p:txBody>
      </p:sp>
      <p:sp>
        <p:nvSpPr>
          <p:cNvPr id="8" name="Rectángulo 7"/>
          <p:cNvSpPr/>
          <p:nvPr/>
        </p:nvSpPr>
        <p:spPr>
          <a:xfrm>
            <a:off x="914400" y="232658"/>
            <a:ext cx="7493000" cy="984885"/>
          </a:xfrm>
          <a:prstGeom prst="rect">
            <a:avLst/>
          </a:prstGeom>
        </p:spPr>
        <p:txBody>
          <a:bodyPr wrap="square">
            <a:spAutoFit/>
          </a:bodyPr>
          <a:lstStyle/>
          <a:p>
            <a:r>
              <a:rPr lang="es-PE" sz="4000" dirty="0"/>
              <a:t>SEE – </a:t>
            </a:r>
            <a:r>
              <a:rPr lang="es-PE" sz="4000" dirty="0" smtClean="0"/>
              <a:t>PSE</a:t>
            </a:r>
            <a:r>
              <a:rPr lang="es-PE" dirty="0"/>
              <a:t/>
            </a:r>
            <a:br>
              <a:rPr lang="es-PE" dirty="0"/>
            </a:br>
            <a:r>
              <a:rPr lang="es-PE" dirty="0"/>
              <a:t>Sistema de Emisión Electrónica – </a:t>
            </a:r>
            <a:r>
              <a:rPr lang="es-PE" dirty="0" smtClean="0"/>
              <a:t>Proveedor de Servicios Electrónicos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txBox="1">
            <a:spLocks/>
          </p:cNvSpPr>
          <p:nvPr/>
        </p:nvSpPr>
        <p:spPr>
          <a:xfrm>
            <a:off x="291548" y="1663444"/>
            <a:ext cx="8454248" cy="4598811"/>
          </a:xfrm>
          <a:prstGeom prst="rect">
            <a:avLst/>
          </a:prstGeom>
        </p:spPr>
        <p:txBody>
          <a:bodyPr/>
          <a:lstStyle/>
          <a:p>
            <a:pPr marL="0" marR="0" lvl="1" algn="just" defTabSz="914400" rtl="0" eaLnBrk="1" fontAlgn="base" latinLnBrk="0" hangingPunct="1">
              <a:lnSpc>
                <a:spcPct val="100000"/>
              </a:lnSpc>
              <a:spcBef>
                <a:spcPct val="20000"/>
              </a:spcBef>
              <a:spcAft>
                <a:spcPct val="0"/>
              </a:spcAft>
              <a:buClrTx/>
              <a:buSzPct val="75000"/>
              <a:tabLst/>
              <a:defRPr/>
            </a:pPr>
            <a:endParaRPr lang="es-PE" sz="1600" kern="0" dirty="0" smtClean="0">
              <a:latin typeface="Microsoft Sans Serif" pitchFamily="34" charset="0"/>
              <a:cs typeface="Microsoft Sans Serif" pitchFamily="34" charset="0"/>
            </a:endParaRPr>
          </a:p>
          <a:p>
            <a:pPr marL="342900" marR="0" lvl="1" indent="-342900" algn="just" defTabSz="914400" rtl="0" eaLnBrk="1" fontAlgn="base" latinLnBrk="0" hangingPunct="1">
              <a:lnSpc>
                <a:spcPct val="100000"/>
              </a:lnSpc>
              <a:spcBef>
                <a:spcPct val="20000"/>
              </a:spcBef>
              <a:spcAft>
                <a:spcPct val="0"/>
              </a:spcAft>
              <a:buClrTx/>
              <a:buSzPct val="75000"/>
              <a:buFont typeface="Wingdings" pitchFamily="2" charset="2"/>
              <a:buChar char="q"/>
              <a:tabLst/>
              <a:defRPr/>
            </a:pPr>
            <a:r>
              <a:rPr kumimoji="0" lang="es-PE" sz="1600" b="1" i="0" u="none" strike="noStrike" kern="0" cap="none" spc="0" normalizeH="0" baseline="0" noProof="0" dirty="0" smtClean="0">
                <a:ln>
                  <a:noFill/>
                </a:ln>
                <a:effectLst/>
                <a:uLnTx/>
                <a:uFillTx/>
                <a:latin typeface="Microsoft Sans Serif" pitchFamily="34" charset="0"/>
                <a:cs typeface="Microsoft Sans Serif" pitchFamily="34" charset="0"/>
              </a:rPr>
              <a:t>Conservación </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El emisor electrónico debe conservar los documentos electrónicos (archivos XML, no PDF), los resúmenes diarios, comunicaciones de baja</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lang="es-PE" sz="1600" kern="0" dirty="0" smtClean="0">
                <a:latin typeface="Microsoft Sans Serif" pitchFamily="34" charset="0"/>
                <a:cs typeface="Microsoft Sans Serif" pitchFamily="34" charset="0"/>
              </a:rPr>
              <a:t>El receptor debe conservar los comprobantes de pago electrónicos (archivos XML)</a:t>
            </a:r>
          </a:p>
          <a:p>
            <a:pPr marL="342900" marR="0" lvl="1" indent="-342900" algn="just" defTabSz="914400" rtl="0" eaLnBrk="1" fontAlgn="base" latinLnBrk="0" hangingPunct="1">
              <a:lnSpc>
                <a:spcPct val="100000"/>
              </a:lnSpc>
              <a:spcBef>
                <a:spcPct val="20000"/>
              </a:spcBef>
              <a:spcAft>
                <a:spcPct val="0"/>
              </a:spcAft>
              <a:buClrTx/>
              <a:buSzPct val="75000"/>
              <a:buFont typeface="Wingdings" pitchFamily="2" charset="2"/>
              <a:buChar char="q"/>
              <a:tabLst/>
              <a:defRPr/>
            </a:pPr>
            <a:r>
              <a:rPr kumimoji="0" lang="es-PE" sz="1600" b="1" i="0" u="none" strike="noStrike" kern="0" cap="none" spc="0" normalizeH="0" baseline="0" noProof="0" dirty="0" smtClean="0">
                <a:ln>
                  <a:noFill/>
                </a:ln>
                <a:effectLst/>
                <a:uLnTx/>
                <a:uFillTx/>
                <a:latin typeface="Microsoft Sans Serif" pitchFamily="34" charset="0"/>
                <a:cs typeface="Microsoft Sans Serif" pitchFamily="34" charset="0"/>
              </a:rPr>
              <a:t>Pérdida y obtención de ejemplares </a:t>
            </a:r>
          </a:p>
          <a:p>
            <a:pPr marL="625475" marR="0" lvl="1" indent="-265113" algn="just" defTabSz="914400" eaLnBrk="1" latinLnBrk="0" hangingPunct="1">
              <a:lnSpc>
                <a:spcPct val="100000"/>
              </a:lnSpc>
              <a:spcBef>
                <a:spcPct val="20000"/>
              </a:spcBef>
              <a:buClrTx/>
              <a:buSzPct val="75000"/>
              <a:buBlip>
                <a:blip r:embed="rId2"/>
              </a:buBlip>
              <a:tabLst/>
              <a:defRPr/>
            </a:pPr>
            <a:r>
              <a:rPr lang="es-PE" sz="1600" kern="0" dirty="0" smtClean="0">
                <a:latin typeface="Microsoft Sans Serif" pitchFamily="34" charset="0"/>
                <a:cs typeface="Microsoft Sans Serif" pitchFamily="34" charset="0"/>
              </a:rPr>
              <a:t>En caso de pérdida o destrucción de los comprobantes de pago, notas electrónicas o representaciones impresas, el adquirente debe solicitar al emisor un nuevo ejemplar.</a:t>
            </a:r>
          </a:p>
          <a:p>
            <a:pPr marL="342900" marR="0" lvl="1" indent="-342900" algn="just" defTabSz="914400" rtl="0" eaLnBrk="1" fontAlgn="base" latinLnBrk="0" hangingPunct="1">
              <a:lnSpc>
                <a:spcPct val="100000"/>
              </a:lnSpc>
              <a:spcBef>
                <a:spcPct val="20000"/>
              </a:spcBef>
              <a:spcAft>
                <a:spcPct val="0"/>
              </a:spcAft>
              <a:buClrTx/>
              <a:buSzPct val="75000"/>
              <a:buFont typeface="Wingdings" pitchFamily="2" charset="2"/>
              <a:buChar char="q"/>
              <a:tabLst/>
              <a:defRPr/>
            </a:pPr>
            <a:r>
              <a:rPr kumimoji="0" lang="es-PE" sz="1600" b="1" i="0" u="none" strike="noStrike" kern="0" cap="none" spc="0" normalizeH="0" baseline="0" noProof="0" dirty="0" smtClean="0">
                <a:ln>
                  <a:noFill/>
                </a:ln>
                <a:effectLst/>
                <a:uLnTx/>
                <a:uFillTx/>
                <a:latin typeface="Microsoft Sans Serif" pitchFamily="34" charset="0"/>
                <a:cs typeface="Microsoft Sans Serif" pitchFamily="34" charset="0"/>
              </a:rPr>
              <a:t>Consulta </a:t>
            </a:r>
            <a:endParaRPr lang="es-PE" sz="1600" b="1" kern="0" dirty="0" smtClean="0">
              <a:latin typeface="Microsoft Sans Serif" pitchFamily="34" charset="0"/>
              <a:cs typeface="Microsoft Sans Serif" pitchFamily="34" charset="0"/>
            </a:endParaRPr>
          </a:p>
          <a:p>
            <a:pPr marL="625475" lvl="1" indent="-265113" algn="just" defTabSz="914400" fontAlgn="base">
              <a:spcBef>
                <a:spcPct val="20000"/>
              </a:spcBef>
              <a:spcAft>
                <a:spcPct val="0"/>
              </a:spcAft>
              <a:buSzPct val="75000"/>
              <a:buBlip>
                <a:blip r:embed="rId2"/>
              </a:buBlip>
              <a:defRPr/>
            </a:pPr>
            <a:r>
              <a:rPr lang="es-PE" sz="1600" kern="0" dirty="0" smtClean="0">
                <a:latin typeface="Microsoft Sans Serif" pitchFamily="34" charset="0"/>
                <a:cs typeface="Microsoft Sans Serif" pitchFamily="34" charset="0"/>
              </a:rPr>
              <a:t>El emisor debe poner a disposición a través de una página web, una opción de consulta de factura, boletas y notas electrónicas que emita, por un plazo no menor de un año. (SEE-Del contribuyente, SEE-PSE)</a:t>
            </a:r>
          </a:p>
          <a:p>
            <a:pPr marL="625475" lvl="1" indent="-265113" algn="just">
              <a:spcBef>
                <a:spcPct val="20000"/>
              </a:spcBef>
              <a:buSzPct val="75000"/>
              <a:buBlip>
                <a:blip r:embed="rId2"/>
              </a:buBlip>
              <a:defRPr/>
            </a:pPr>
            <a:r>
              <a:rPr lang="es-PE" sz="1600" kern="0" dirty="0" smtClean="0">
                <a:latin typeface="Microsoft Sans Serif" pitchFamily="34" charset="0"/>
                <a:cs typeface="Microsoft Sans Serif" pitchFamily="34" charset="0"/>
              </a:rPr>
              <a:t>La SUNAT pone a disposición del emisor y receptor  una consulta de validez y de la información tributaria contenida en las “Facturas” y sus notas electrónicas vinculadas.</a:t>
            </a:r>
          </a:p>
        </p:txBody>
      </p:sp>
      <p:sp>
        <p:nvSpPr>
          <p:cNvPr id="6" name="Rectángulo 5"/>
          <p:cNvSpPr/>
          <p:nvPr/>
        </p:nvSpPr>
        <p:spPr>
          <a:xfrm>
            <a:off x="914400" y="232658"/>
            <a:ext cx="7493000" cy="984885"/>
          </a:xfrm>
          <a:prstGeom prst="rect">
            <a:avLst/>
          </a:prstGeom>
        </p:spPr>
        <p:txBody>
          <a:bodyPr wrap="square">
            <a:spAutoFit/>
          </a:bodyPr>
          <a:lstStyle/>
          <a:p>
            <a:r>
              <a:rPr lang="es-PE" sz="4000" dirty="0"/>
              <a:t>SEE – </a:t>
            </a:r>
            <a:r>
              <a:rPr lang="es-PE" sz="4000" dirty="0" smtClean="0"/>
              <a:t>Información complementaria</a:t>
            </a:r>
            <a:r>
              <a:rPr lang="es-PE" dirty="0"/>
              <a:t/>
            </a:r>
            <a:br>
              <a:rPr lang="es-PE" dirty="0"/>
            </a:b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txBox="1">
            <a:spLocks/>
          </p:cNvSpPr>
          <p:nvPr/>
        </p:nvSpPr>
        <p:spPr>
          <a:xfrm>
            <a:off x="291548" y="1507330"/>
            <a:ext cx="8454248" cy="4837714"/>
          </a:xfrm>
          <a:prstGeom prst="rect">
            <a:avLst/>
          </a:prstGeom>
        </p:spPr>
        <p:txBody>
          <a:bodyPr/>
          <a:lstStyle/>
          <a:p>
            <a:pPr marL="0" marR="0" lvl="1" algn="just" defTabSz="914400" rtl="0" eaLnBrk="1" fontAlgn="base" latinLnBrk="0" hangingPunct="1">
              <a:lnSpc>
                <a:spcPct val="100000"/>
              </a:lnSpc>
              <a:spcBef>
                <a:spcPct val="20000"/>
              </a:spcBef>
              <a:spcAft>
                <a:spcPct val="0"/>
              </a:spcAft>
              <a:buClrTx/>
              <a:buSzPct val="75000"/>
              <a:tabLst/>
              <a:defRPr/>
            </a:pPr>
            <a:endParaRPr kumimoji="0" lang="es-PE" sz="1600" b="1" i="0" u="none" strike="noStrike" kern="0" cap="none" spc="0" normalizeH="0" baseline="0" noProof="0" dirty="0" smtClean="0">
              <a:ln>
                <a:noFill/>
              </a:ln>
              <a:effectLst/>
              <a:uLnTx/>
              <a:uFillTx/>
              <a:latin typeface="Microsoft Sans Serif" pitchFamily="34" charset="0"/>
              <a:cs typeface="Microsoft Sans Serif" pitchFamily="34" charset="0"/>
            </a:endParaRP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Herramienta tecnológica que permite la integridad, seguridad y la aceptación de la transacción electrónica</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El certificado digital es utilizado para firmar digitalmente los comprobantes de pago electrónicos</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Después de firmar no hay lugar para desconocer la autoría de dichos documentos, generando con ello </a:t>
            </a:r>
            <a:r>
              <a:rPr lang="es-PE" sz="1600" kern="0" dirty="0" smtClean="0">
                <a:latin typeface="Microsoft Sans Serif" pitchFamily="34" charset="0"/>
                <a:cs typeface="Microsoft Sans Serif" pitchFamily="34" charset="0"/>
              </a:rPr>
              <a:t>seguridad en la transacción electrónica</a:t>
            </a:r>
          </a:p>
          <a:p>
            <a:pPr marL="360362" marR="0" lvl="1" algn="just" defTabSz="914400" rtl="0" eaLnBrk="1" fontAlgn="base" latinLnBrk="0" hangingPunct="1">
              <a:lnSpc>
                <a:spcPct val="100000"/>
              </a:lnSpc>
              <a:spcBef>
                <a:spcPct val="20000"/>
              </a:spcBef>
              <a:spcAft>
                <a:spcPct val="0"/>
              </a:spcAft>
              <a:buClrTx/>
              <a:buSzPct val="75000"/>
              <a:tabLst/>
              <a:defRPr/>
            </a:pPr>
            <a:r>
              <a:rPr lang="es-PE" sz="1600" kern="0" dirty="0" smtClean="0">
                <a:latin typeface="Microsoft Sans Serif" pitchFamily="34" charset="0"/>
                <a:cs typeface="Microsoft Sans Serif" pitchFamily="34" charset="0"/>
              </a:rPr>
              <a:t>Información contenida en el certificado digital:</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Nombres y apellidos, denominación o razón social</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lang="es-PE" sz="1600" kern="0" dirty="0" smtClean="0">
                <a:latin typeface="Microsoft Sans Serif" pitchFamily="34" charset="0"/>
                <a:cs typeface="Microsoft Sans Serif" pitchFamily="34" charset="0"/>
              </a:rPr>
              <a:t>Persona natural adicionalmente debe contener el numero de DNI. Si es persona jurídica debe contener el RUC de la empresa</a:t>
            </a:r>
          </a:p>
          <a:p>
            <a:pPr marL="625475" marR="0" lvl="1" indent="-265113" algn="just" defTabSz="914400" rtl="0" eaLnBrk="1" fontAlgn="base" latinLnBrk="0" hangingPunct="1">
              <a:lnSpc>
                <a:spcPct val="100000"/>
              </a:lnSpc>
              <a:spcBef>
                <a:spcPct val="20000"/>
              </a:spcBef>
              <a:spcAft>
                <a:spcPct val="0"/>
              </a:spcAft>
              <a:buClrTx/>
              <a:buSzPct val="75000"/>
              <a:buFontTx/>
              <a:buBlip>
                <a:blip r:embed="rId2"/>
              </a:buBlip>
              <a:tabLst/>
              <a:defRPr/>
            </a:pPr>
            <a:r>
              <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rPr>
              <a:t>Contar con un nivel de seguridad medio</a:t>
            </a:r>
          </a:p>
          <a:p>
            <a:pPr marL="360362" marR="0" lvl="1" algn="just" defTabSz="914400" rtl="0" eaLnBrk="1" fontAlgn="base" latinLnBrk="0" hangingPunct="1">
              <a:lnSpc>
                <a:spcPct val="100000"/>
              </a:lnSpc>
              <a:spcBef>
                <a:spcPct val="20000"/>
              </a:spcBef>
              <a:spcAft>
                <a:spcPct val="0"/>
              </a:spcAft>
              <a:buClrTx/>
              <a:buSzPct val="75000"/>
              <a:tabLst/>
              <a:defRPr/>
            </a:pPr>
            <a:endPar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endParaRPr>
          </a:p>
          <a:p>
            <a:pPr marL="360362" marR="0" lvl="1" algn="just" defTabSz="914400" rtl="0" eaLnBrk="1" fontAlgn="base" latinLnBrk="0" hangingPunct="1">
              <a:lnSpc>
                <a:spcPct val="100000"/>
              </a:lnSpc>
              <a:spcBef>
                <a:spcPct val="20000"/>
              </a:spcBef>
              <a:spcAft>
                <a:spcPct val="0"/>
              </a:spcAft>
              <a:buClrTx/>
              <a:buSzPct val="75000"/>
              <a:tabLst/>
              <a:defRPr/>
            </a:pPr>
            <a:r>
              <a:rPr lang="es-PE" sz="1750" kern="0" dirty="0" smtClean="0">
                <a:latin typeface="Arial" panose="020B0604020202020204" pitchFamily="34" charset="0"/>
                <a:cs typeface="Arial" panose="020B0604020202020204" pitchFamily="34" charset="0"/>
              </a:rPr>
              <a:t>Registro oficial de prestadores de certificación digital (ROPS) - </a:t>
            </a:r>
            <a:r>
              <a:rPr lang="es-PE" sz="1750" kern="0" dirty="0" err="1" smtClean="0">
                <a:latin typeface="Arial" panose="020B0604020202020204" pitchFamily="34" charset="0"/>
                <a:cs typeface="Arial" panose="020B0604020202020204" pitchFamily="34" charset="0"/>
              </a:rPr>
              <a:t>indecopi</a:t>
            </a:r>
            <a:endParaRPr lang="es-PE" sz="1750" kern="0" dirty="0">
              <a:latin typeface="Arial" panose="020B0604020202020204" pitchFamily="34" charset="0"/>
              <a:cs typeface="Arial" panose="020B0604020202020204" pitchFamily="34" charset="0"/>
            </a:endParaRPr>
          </a:p>
          <a:p>
            <a:pPr marL="360362" lvl="1" algn="just" defTabSz="914400" fontAlgn="base">
              <a:spcBef>
                <a:spcPct val="20000"/>
              </a:spcBef>
              <a:spcAft>
                <a:spcPct val="0"/>
              </a:spcAft>
              <a:buSzPct val="75000"/>
              <a:defRPr/>
            </a:pPr>
            <a:r>
              <a:rPr lang="es-PE" sz="1750" dirty="0">
                <a:latin typeface="Arial" panose="020B0604020202020204" pitchFamily="34" charset="0"/>
                <a:cs typeface="Arial" panose="020B0604020202020204" pitchFamily="34" charset="0"/>
                <a:hlinkClick r:id="rId3"/>
              </a:rPr>
              <a:t>https://</a:t>
            </a:r>
            <a:r>
              <a:rPr lang="es-PE" sz="1750" dirty="0" smtClean="0">
                <a:latin typeface="Arial" panose="020B0604020202020204" pitchFamily="34" charset="0"/>
                <a:cs typeface="Arial" panose="020B0604020202020204" pitchFamily="34" charset="0"/>
                <a:hlinkClick r:id="rId3"/>
              </a:rPr>
              <a:t>www.indecopi.gob.pe/en/web/firmas-digitales/lista-de-servicios-de-confianza-trusted-services-list-tsl</a:t>
            </a:r>
            <a:endParaRPr lang="es-PE" sz="1750" dirty="0" smtClean="0">
              <a:latin typeface="Arial" panose="020B0604020202020204" pitchFamily="34" charset="0"/>
              <a:cs typeface="Arial" panose="020B0604020202020204" pitchFamily="34" charset="0"/>
            </a:endParaRPr>
          </a:p>
          <a:p>
            <a:pPr marL="360362" lvl="1" algn="just" defTabSz="914400" fontAlgn="base">
              <a:spcBef>
                <a:spcPct val="20000"/>
              </a:spcBef>
              <a:spcAft>
                <a:spcPct val="0"/>
              </a:spcAft>
              <a:buSzPct val="75000"/>
              <a:defRPr/>
            </a:pPr>
            <a:endPar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endParaRPr>
          </a:p>
        </p:txBody>
      </p:sp>
      <p:sp>
        <p:nvSpPr>
          <p:cNvPr id="6" name="Rectángulo 5"/>
          <p:cNvSpPr/>
          <p:nvPr/>
        </p:nvSpPr>
        <p:spPr>
          <a:xfrm>
            <a:off x="914400" y="232658"/>
            <a:ext cx="7493000" cy="1261884"/>
          </a:xfrm>
          <a:prstGeom prst="rect">
            <a:avLst/>
          </a:prstGeom>
        </p:spPr>
        <p:txBody>
          <a:bodyPr wrap="square">
            <a:spAutoFit/>
          </a:bodyPr>
          <a:lstStyle/>
          <a:p>
            <a:r>
              <a:rPr lang="es-PE" sz="4000" dirty="0"/>
              <a:t>SEE – </a:t>
            </a:r>
            <a:r>
              <a:rPr lang="es-PE" sz="4000" dirty="0" smtClean="0"/>
              <a:t>Información complementaria</a:t>
            </a:r>
          </a:p>
          <a:p>
            <a:r>
              <a:rPr lang="es-PE" b="1" dirty="0" smtClean="0"/>
              <a:t>Certificado Digital</a:t>
            </a:r>
            <a:r>
              <a:rPr lang="es-PE" dirty="0"/>
              <a:t/>
            </a:r>
            <a:br>
              <a:rPr lang="es-PE" dirty="0"/>
            </a:br>
            <a:endParaRPr lang="en-US" dirty="0"/>
          </a:p>
        </p:txBody>
      </p:sp>
    </p:spTree>
    <p:extLst>
      <p:ext uri="{BB962C8B-B14F-4D97-AF65-F5344CB8AC3E}">
        <p14:creationId xmlns:p14="http://schemas.microsoft.com/office/powerpoint/2010/main" val="1364810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p:cNvSpPr txBox="1">
            <a:spLocks/>
          </p:cNvSpPr>
          <p:nvPr/>
        </p:nvSpPr>
        <p:spPr>
          <a:xfrm>
            <a:off x="914400" y="1507330"/>
            <a:ext cx="7493000" cy="3744608"/>
          </a:xfrm>
          <a:prstGeom prst="rect">
            <a:avLst/>
          </a:prstGeom>
        </p:spPr>
        <p:txBody>
          <a:bodyPr/>
          <a:lstStyle/>
          <a:p>
            <a:pPr marL="0" marR="0" lvl="1" algn="just" defTabSz="914400" rtl="0" eaLnBrk="1" fontAlgn="base" latinLnBrk="0" hangingPunct="1">
              <a:lnSpc>
                <a:spcPct val="100000"/>
              </a:lnSpc>
              <a:spcBef>
                <a:spcPct val="20000"/>
              </a:spcBef>
              <a:spcAft>
                <a:spcPct val="0"/>
              </a:spcAft>
              <a:buClrTx/>
              <a:buSzPct val="75000"/>
              <a:tabLst/>
              <a:defRPr/>
            </a:pPr>
            <a:endParaRPr kumimoji="0" lang="es-PE" sz="1600" b="1" i="0" u="none" strike="noStrike" kern="0" cap="none" spc="0" normalizeH="0" baseline="0" noProof="0" dirty="0" smtClean="0">
              <a:ln>
                <a:noFill/>
              </a:ln>
              <a:effectLst/>
              <a:uLnTx/>
              <a:uFillTx/>
              <a:latin typeface="Microsoft Sans Serif" pitchFamily="34" charset="0"/>
              <a:cs typeface="Microsoft Sans Serif" pitchFamily="34" charset="0"/>
            </a:endParaRPr>
          </a:p>
          <a:p>
            <a:pPr algn="just"/>
            <a:r>
              <a:rPr lang="es-PE" dirty="0" smtClean="0"/>
              <a:t>Según RS N°117-2017/SUNAT se aprobó el nuevo sistema de emisión electrónica Operador de Servicios Electrónicos (SEE-OSE)</a:t>
            </a:r>
          </a:p>
          <a:p>
            <a:pPr algn="just"/>
            <a:r>
              <a:rPr lang="es-PE" b="1" dirty="0" smtClean="0"/>
              <a:t>El </a:t>
            </a:r>
            <a:r>
              <a:rPr lang="es-PE" b="1" dirty="0"/>
              <a:t>Operador de Servicios Electrónicos (OSE) </a:t>
            </a:r>
            <a:r>
              <a:rPr lang="es-PE" dirty="0"/>
              <a:t>es quién se encarga de comprobar informáticamente el cumplimiento de las condiciones de emisión de los comprobantes electrónicos que sean emitidos a través del Sistema de Emisión Electrónica – OSE (SEE-OSE), cuando sean contratados por el emisor electrónico.</a:t>
            </a:r>
          </a:p>
          <a:p>
            <a:pPr algn="just"/>
            <a:r>
              <a:rPr lang="es-PE" dirty="0"/>
              <a:t>El operador no sólo validará la correcta emisión de un comprobante de pago electrónico sino también enviará la información de los comprobantes de pago validados, con sus constancias </a:t>
            </a:r>
            <a:r>
              <a:rPr lang="es-PE" dirty="0" smtClean="0"/>
              <a:t>respectivas (CDR), </a:t>
            </a:r>
            <a:r>
              <a:rPr lang="es-PE" dirty="0"/>
              <a:t>así como de los documentos relacionados a la SUNAT. </a:t>
            </a:r>
            <a:endParaRPr lang="es-PE" dirty="0" smtClean="0"/>
          </a:p>
          <a:p>
            <a:pPr algn="just"/>
            <a:r>
              <a:rPr lang="es-PE" dirty="0" smtClean="0"/>
              <a:t>Actualmente hay 7 </a:t>
            </a:r>
            <a:r>
              <a:rPr lang="es-PE" b="1" dirty="0"/>
              <a:t>Operador de Servicios Electrónicos (OSE) </a:t>
            </a:r>
            <a:r>
              <a:rPr lang="es-PE" dirty="0" smtClean="0"/>
              <a:t>autorizados y certificados</a:t>
            </a:r>
            <a:endParaRPr lang="es-PE" dirty="0" smtClean="0"/>
          </a:p>
          <a:p>
            <a:pPr algn="just"/>
            <a:endParaRPr lang="es-PE" dirty="0"/>
          </a:p>
          <a:p>
            <a:pPr algn="just"/>
            <a:endParaRPr lang="es-PE" dirty="0"/>
          </a:p>
          <a:p>
            <a:pPr marL="360362" lvl="1" algn="just" defTabSz="914400" fontAlgn="base">
              <a:spcBef>
                <a:spcPct val="20000"/>
              </a:spcBef>
              <a:spcAft>
                <a:spcPct val="0"/>
              </a:spcAft>
              <a:buSzPct val="75000"/>
              <a:defRPr/>
            </a:pPr>
            <a:endParaRPr kumimoji="0" lang="es-PE" sz="1600" b="0" i="0" u="none" strike="noStrike" kern="0" cap="none" spc="0" normalizeH="0" baseline="0" noProof="0" dirty="0" smtClean="0">
              <a:ln>
                <a:noFill/>
              </a:ln>
              <a:effectLst/>
              <a:uLnTx/>
              <a:uFillTx/>
              <a:latin typeface="Microsoft Sans Serif" pitchFamily="34" charset="0"/>
              <a:cs typeface="Microsoft Sans Serif" pitchFamily="34" charset="0"/>
            </a:endParaRPr>
          </a:p>
        </p:txBody>
      </p:sp>
      <p:sp>
        <p:nvSpPr>
          <p:cNvPr id="6" name="Rectángulo 5"/>
          <p:cNvSpPr/>
          <p:nvPr/>
        </p:nvSpPr>
        <p:spPr>
          <a:xfrm>
            <a:off x="914400" y="232658"/>
            <a:ext cx="7493000" cy="1261884"/>
          </a:xfrm>
          <a:prstGeom prst="rect">
            <a:avLst/>
          </a:prstGeom>
        </p:spPr>
        <p:txBody>
          <a:bodyPr wrap="square">
            <a:spAutoFit/>
          </a:bodyPr>
          <a:lstStyle/>
          <a:p>
            <a:r>
              <a:rPr lang="es-PE" sz="4000" dirty="0"/>
              <a:t>SEE – </a:t>
            </a:r>
            <a:r>
              <a:rPr lang="es-PE" sz="4000" dirty="0" smtClean="0"/>
              <a:t>Información complementaria</a:t>
            </a:r>
          </a:p>
          <a:p>
            <a:r>
              <a:rPr lang="es-PE" b="1" dirty="0" smtClean="0"/>
              <a:t>OSE – Operador de servicios electrónicos</a:t>
            </a:r>
            <a:r>
              <a:rPr lang="es-PE" dirty="0"/>
              <a:t/>
            </a:r>
            <a:br>
              <a:rPr lang="es-PE" dirty="0"/>
            </a:b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43474"/>
            <a:ext cx="9144000" cy="777514"/>
          </a:xfrm>
          <a:prstGeom prst="rect">
            <a:avLst/>
          </a:prstGeom>
        </p:spPr>
      </p:pic>
    </p:spTree>
    <p:extLst>
      <p:ext uri="{BB962C8B-B14F-4D97-AF65-F5344CB8AC3E}">
        <p14:creationId xmlns:p14="http://schemas.microsoft.com/office/powerpoint/2010/main" val="3505960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orientacion.sunat.gob.pe/images/ose/operatividado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1" y="1790700"/>
            <a:ext cx="8407400" cy="4478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914400" y="232658"/>
            <a:ext cx="7493000" cy="1261884"/>
          </a:xfrm>
          <a:prstGeom prst="rect">
            <a:avLst/>
          </a:prstGeom>
        </p:spPr>
        <p:txBody>
          <a:bodyPr wrap="square">
            <a:spAutoFit/>
          </a:bodyPr>
          <a:lstStyle/>
          <a:p>
            <a:r>
              <a:rPr lang="es-PE" sz="4000" dirty="0"/>
              <a:t>SEE – </a:t>
            </a:r>
            <a:r>
              <a:rPr lang="es-PE" sz="4000" dirty="0" smtClean="0"/>
              <a:t>Información complementaria</a:t>
            </a:r>
          </a:p>
          <a:p>
            <a:r>
              <a:rPr lang="es-PE" b="1" dirty="0" smtClean="0"/>
              <a:t>OSE – Operador de servicios electrónicos</a:t>
            </a:r>
            <a:r>
              <a:rPr lang="es-PE" dirty="0"/>
              <a:t/>
            </a:r>
            <a:br>
              <a:rPr lang="es-PE" dirty="0"/>
            </a:br>
            <a:endParaRPr lang="en-US" dirty="0"/>
          </a:p>
        </p:txBody>
      </p:sp>
    </p:spTree>
    <p:extLst>
      <p:ext uri="{BB962C8B-B14F-4D97-AF65-F5344CB8AC3E}">
        <p14:creationId xmlns:p14="http://schemas.microsoft.com/office/powerpoint/2010/main" val="1654152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483339" y="303296"/>
            <a:ext cx="7028265" cy="691978"/>
          </a:xfrm>
        </p:spPr>
        <p:txBody>
          <a:bodyPr>
            <a:noAutofit/>
          </a:bodyPr>
          <a:lstStyle/>
          <a:p>
            <a:r>
              <a:rPr lang="es-PE" sz="3200" dirty="0" smtClean="0">
                <a:latin typeface="Arial" pitchFamily="34" charset="0"/>
                <a:cs typeface="Arial" pitchFamily="34" charset="0"/>
              </a:rPr>
              <a:t>SEE - Sistema </a:t>
            </a:r>
            <a:r>
              <a:rPr lang="es-PE" sz="3200" dirty="0">
                <a:latin typeface="Arial" pitchFamily="34" charset="0"/>
                <a:cs typeface="Arial" pitchFamily="34" charset="0"/>
              </a:rPr>
              <a:t>de Emisión Electrónica</a:t>
            </a:r>
          </a:p>
        </p:txBody>
      </p:sp>
      <p:grpSp>
        <p:nvGrpSpPr>
          <p:cNvPr id="3" name="19 Grupo"/>
          <p:cNvGrpSpPr/>
          <p:nvPr/>
        </p:nvGrpSpPr>
        <p:grpSpPr>
          <a:xfrm>
            <a:off x="160366" y="2090634"/>
            <a:ext cx="3139132" cy="770221"/>
            <a:chOff x="172479" y="1860566"/>
            <a:chExt cx="3139132" cy="770221"/>
          </a:xfrm>
        </p:grpSpPr>
        <p:cxnSp>
          <p:nvCxnSpPr>
            <p:cNvPr id="15" name="14 Conector recto"/>
            <p:cNvCxnSpPr/>
            <p:nvPr/>
          </p:nvCxnSpPr>
          <p:spPr>
            <a:xfrm>
              <a:off x="172479" y="1860566"/>
              <a:ext cx="3139132" cy="759066"/>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16 CuadroTexto"/>
            <p:cNvSpPr txBox="1"/>
            <p:nvPr/>
          </p:nvSpPr>
          <p:spPr>
            <a:xfrm>
              <a:off x="1878216" y="1878222"/>
              <a:ext cx="699230" cy="400110"/>
            </a:xfrm>
            <a:prstGeom prst="rect">
              <a:avLst/>
            </a:prstGeom>
            <a:noFill/>
          </p:spPr>
          <p:txBody>
            <a:bodyPr wrap="none" rtlCol="0">
              <a:spAutoFit/>
            </a:bodyPr>
            <a:lstStyle/>
            <a:p>
              <a:r>
                <a:rPr lang="es-PE" sz="2000" dirty="0" smtClean="0">
                  <a:solidFill>
                    <a:schemeClr val="bg1"/>
                  </a:solidFill>
                  <a:latin typeface="Arial" pitchFamily="34" charset="0"/>
                  <a:cs typeface="Arial" pitchFamily="34" charset="0"/>
                </a:rPr>
                <a:t>SEE</a:t>
              </a:r>
              <a:endParaRPr lang="es-PE" sz="2000" dirty="0">
                <a:solidFill>
                  <a:schemeClr val="bg1"/>
                </a:solidFill>
                <a:latin typeface="Arial" pitchFamily="34" charset="0"/>
                <a:cs typeface="Arial" pitchFamily="34" charset="0"/>
              </a:endParaRPr>
            </a:p>
          </p:txBody>
        </p:sp>
        <p:sp>
          <p:nvSpPr>
            <p:cNvPr id="18" name="17 CuadroTexto"/>
            <p:cNvSpPr txBox="1"/>
            <p:nvPr/>
          </p:nvSpPr>
          <p:spPr>
            <a:xfrm>
              <a:off x="172723" y="2230677"/>
              <a:ext cx="1866217" cy="400110"/>
            </a:xfrm>
            <a:prstGeom prst="rect">
              <a:avLst/>
            </a:prstGeom>
            <a:noFill/>
          </p:spPr>
          <p:txBody>
            <a:bodyPr wrap="none" rtlCol="0">
              <a:spAutoFit/>
            </a:bodyPr>
            <a:lstStyle/>
            <a:p>
              <a:r>
                <a:rPr lang="es-PE" sz="2000" dirty="0" smtClean="0">
                  <a:solidFill>
                    <a:schemeClr val="bg1"/>
                  </a:solidFill>
                  <a:latin typeface="Arial" pitchFamily="34" charset="0"/>
                  <a:cs typeface="Arial" pitchFamily="34" charset="0"/>
                </a:rPr>
                <a:t>Comprobantes</a:t>
              </a:r>
              <a:endParaRPr lang="es-PE" sz="2000" dirty="0">
                <a:solidFill>
                  <a:schemeClr val="bg1"/>
                </a:solidFill>
                <a:latin typeface="Arial" pitchFamily="34" charset="0"/>
                <a:cs typeface="Arial" pitchFamily="34" charset="0"/>
              </a:endParaRPr>
            </a:p>
          </p:txBody>
        </p:sp>
      </p:grpSp>
      <p:sp>
        <p:nvSpPr>
          <p:cNvPr id="19" name="Título 1"/>
          <p:cNvSpPr txBox="1">
            <a:spLocks/>
          </p:cNvSpPr>
          <p:nvPr/>
        </p:nvSpPr>
        <p:spPr>
          <a:xfrm>
            <a:off x="483339" y="1085617"/>
            <a:ext cx="5960070" cy="56429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es-PE" sz="2400" dirty="0" smtClean="0">
                <a:solidFill>
                  <a:schemeClr val="tx1"/>
                </a:solidFill>
                <a:latin typeface="Arial" pitchFamily="34" charset="0"/>
                <a:cs typeface="Arial" pitchFamily="34" charset="0"/>
              </a:rPr>
              <a:t>Comprobantes que se pueden Emitir:</a:t>
            </a:r>
            <a:endParaRPr lang="es-PE" sz="2400" dirty="0">
              <a:solidFill>
                <a:schemeClr val="tx1"/>
              </a:solidFill>
              <a:latin typeface="Arial" pitchFamily="34" charset="0"/>
              <a:cs typeface="Arial" pitchFamily="34"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568" y="1864861"/>
            <a:ext cx="4014841" cy="44292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914400" y="1730678"/>
            <a:ext cx="7493000" cy="5062924"/>
          </a:xfrm>
          <a:prstGeom prst="rect">
            <a:avLst/>
          </a:prstGeom>
          <a:noFill/>
        </p:spPr>
        <p:txBody>
          <a:bodyPr wrap="square" rtlCol="0">
            <a:spAutoFit/>
          </a:bodyPr>
          <a:lstStyle/>
          <a:p>
            <a:pPr algn="just"/>
            <a:r>
              <a:rPr lang="es-PE" dirty="0" smtClean="0">
                <a:latin typeface="Arial" pitchFamily="34" charset="0"/>
                <a:cs typeface="Arial" pitchFamily="34" charset="0"/>
              </a:rPr>
              <a:t>Según el Articulo 4°-A de la Resolución de Superintendencia N°300-2014/SUNAT y normas modificatorias se ha previsto supuestos excepcionales, que por causas no imputables al emisor electrónico (SOL o Del Contribuyente), se  tenga que emitir un comprobante físico, este debe ser comunicado a la SUNAT, como declaración jurada informativa, mediante el “Resumen de Comprobantes Impresos”.</a:t>
            </a:r>
          </a:p>
          <a:p>
            <a:pPr algn="just">
              <a:buFont typeface="Wingdings" pitchFamily="2" charset="2"/>
              <a:buChar char="ü"/>
            </a:pPr>
            <a:r>
              <a:rPr lang="es-PE" dirty="0" smtClean="0">
                <a:latin typeface="Arial" pitchFamily="34" charset="0"/>
                <a:cs typeface="Arial" pitchFamily="34" charset="0"/>
              </a:rPr>
              <a:t> Motivos (Códigos del Archivo Resumen – Anexo 11):</a:t>
            </a:r>
          </a:p>
          <a:p>
            <a:pPr marL="800100" lvl="1" indent="-342900" algn="just">
              <a:buFont typeface="+mj-lt"/>
              <a:buAutoNum type="arabicPeriod"/>
            </a:pPr>
            <a:r>
              <a:rPr lang="es-PE" dirty="0" smtClean="0">
                <a:latin typeface="Arial" pitchFamily="34" charset="0"/>
                <a:cs typeface="Arial" pitchFamily="34" charset="0"/>
              </a:rPr>
              <a:t>Conexión Internet.</a:t>
            </a:r>
          </a:p>
          <a:p>
            <a:pPr marL="800100" lvl="1" indent="-342900" algn="just">
              <a:buFont typeface="+mj-lt"/>
              <a:buAutoNum type="arabicPeriod"/>
            </a:pPr>
            <a:r>
              <a:rPr lang="es-PE" dirty="0" smtClean="0">
                <a:latin typeface="Arial" pitchFamily="34" charset="0"/>
                <a:cs typeface="Arial" pitchFamily="34" charset="0"/>
              </a:rPr>
              <a:t>Fallas fluido eléctrico.</a:t>
            </a:r>
          </a:p>
          <a:p>
            <a:pPr marL="800100" lvl="1" indent="-342900" algn="just">
              <a:buFont typeface="+mj-lt"/>
              <a:buAutoNum type="arabicPeriod"/>
            </a:pPr>
            <a:r>
              <a:rPr lang="es-PE" dirty="0" smtClean="0">
                <a:latin typeface="Arial" pitchFamily="34" charset="0"/>
                <a:cs typeface="Arial" pitchFamily="34" charset="0"/>
              </a:rPr>
              <a:t>Desastres naturales.</a:t>
            </a:r>
          </a:p>
          <a:p>
            <a:pPr marL="800100" lvl="1" indent="-342900" algn="just">
              <a:buFont typeface="+mj-lt"/>
              <a:buAutoNum type="arabicPeriod"/>
            </a:pPr>
            <a:r>
              <a:rPr lang="es-PE" dirty="0" smtClean="0">
                <a:latin typeface="Arial" pitchFamily="34" charset="0"/>
                <a:cs typeface="Arial" pitchFamily="34" charset="0"/>
              </a:rPr>
              <a:t>Robo.</a:t>
            </a:r>
          </a:p>
          <a:p>
            <a:pPr marL="800100" lvl="1" indent="-342900" algn="just">
              <a:buFont typeface="+mj-lt"/>
              <a:buAutoNum type="arabicPeriod"/>
            </a:pPr>
            <a:r>
              <a:rPr lang="es-PE" dirty="0" smtClean="0">
                <a:latin typeface="Arial" pitchFamily="34" charset="0"/>
                <a:cs typeface="Arial" pitchFamily="34" charset="0"/>
              </a:rPr>
              <a:t>Fallas en el sistema de emisión electrónica.</a:t>
            </a:r>
          </a:p>
          <a:p>
            <a:pPr marL="800100" lvl="1" indent="-342900" algn="just">
              <a:buFont typeface="+mj-lt"/>
              <a:buAutoNum type="arabicPeriod"/>
            </a:pPr>
            <a:r>
              <a:rPr lang="es-PE" dirty="0" smtClean="0">
                <a:latin typeface="Arial" pitchFamily="34" charset="0"/>
                <a:cs typeface="Arial" pitchFamily="34" charset="0"/>
              </a:rPr>
              <a:t>Ventas por emisores itinerantes.</a:t>
            </a:r>
          </a:p>
          <a:p>
            <a:pPr marL="800100" lvl="1" indent="-342900" algn="just">
              <a:buFont typeface="+mj-lt"/>
              <a:buAutoNum type="arabicPeriod"/>
            </a:pPr>
            <a:r>
              <a:rPr lang="es-PE" dirty="0" smtClean="0">
                <a:latin typeface="Arial" pitchFamily="34" charset="0"/>
                <a:cs typeface="Arial" pitchFamily="34" charset="0"/>
              </a:rPr>
              <a:t>Otros</a:t>
            </a:r>
          </a:p>
          <a:p>
            <a:pPr lvl="1" algn="just"/>
            <a:endParaRPr lang="es-PE" dirty="0" smtClean="0">
              <a:latin typeface="Arial" pitchFamily="34" charset="0"/>
              <a:cs typeface="Arial" pitchFamily="34" charset="0"/>
            </a:endParaRPr>
          </a:p>
          <a:p>
            <a:pPr marL="0" lvl="1" algn="just"/>
            <a:r>
              <a:rPr lang="es-PE" dirty="0" smtClean="0">
                <a:latin typeface="Arial" pitchFamily="34" charset="0"/>
                <a:cs typeface="Arial" pitchFamily="34" charset="0"/>
              </a:rPr>
              <a:t>El envió de la información se hace a través de la clave SOL o el PEI</a:t>
            </a:r>
            <a:endParaRPr lang="es-PE" dirty="0" smtClean="0">
              <a:latin typeface="Arial" pitchFamily="34" charset="0"/>
              <a:cs typeface="Arial" pitchFamily="34" charset="0"/>
            </a:endParaRPr>
          </a:p>
          <a:p>
            <a:pPr marL="800100" lvl="1" indent="-342900">
              <a:buFont typeface="+mj-lt"/>
              <a:buAutoNum type="arabicPeriod"/>
            </a:pPr>
            <a:endParaRPr lang="es-PE" sz="1750" b="1" dirty="0" smtClean="0">
              <a:latin typeface="Arial" pitchFamily="34" charset="0"/>
              <a:cs typeface="Arial" pitchFamily="34" charset="0"/>
            </a:endParaRPr>
          </a:p>
          <a:p>
            <a:pPr>
              <a:buFont typeface="Wingdings" pitchFamily="2" charset="2"/>
              <a:buChar char="ü"/>
            </a:pPr>
            <a:endParaRPr lang="es-PE" sz="1750" b="1" dirty="0" smtClean="0">
              <a:latin typeface="Arial" pitchFamily="34" charset="0"/>
              <a:cs typeface="Arial" pitchFamily="34" charset="0"/>
            </a:endParaRPr>
          </a:p>
        </p:txBody>
      </p:sp>
      <p:sp>
        <p:nvSpPr>
          <p:cNvPr id="6" name="Rectángulo 5"/>
          <p:cNvSpPr/>
          <p:nvPr/>
        </p:nvSpPr>
        <p:spPr>
          <a:xfrm>
            <a:off x="914400" y="232658"/>
            <a:ext cx="7493000" cy="1323439"/>
          </a:xfrm>
          <a:prstGeom prst="rect">
            <a:avLst/>
          </a:prstGeom>
        </p:spPr>
        <p:txBody>
          <a:bodyPr wrap="square">
            <a:spAutoFit/>
          </a:bodyPr>
          <a:lstStyle/>
          <a:p>
            <a:r>
              <a:rPr lang="es-PE" sz="4000" dirty="0" smtClean="0"/>
              <a:t>Emisión de Comprobantes Físicos </a:t>
            </a:r>
            <a:r>
              <a:rPr lang="es-PE" sz="4000" dirty="0"/>
              <a:t>– </a:t>
            </a:r>
            <a:r>
              <a:rPr lang="es-PE" sz="4000" dirty="0" smtClean="0"/>
              <a:t>En situación de Contingencia</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14400" y="232658"/>
            <a:ext cx="7493000" cy="1323439"/>
          </a:xfrm>
          <a:prstGeom prst="rect">
            <a:avLst/>
          </a:prstGeom>
        </p:spPr>
        <p:txBody>
          <a:bodyPr wrap="square">
            <a:spAutoFit/>
          </a:bodyPr>
          <a:lstStyle/>
          <a:p>
            <a:r>
              <a:rPr lang="es-PE" sz="4000" dirty="0" smtClean="0"/>
              <a:t>Emisión de Comprobantes Físicos </a:t>
            </a:r>
            <a:r>
              <a:rPr lang="es-PE" sz="4000" dirty="0"/>
              <a:t>– </a:t>
            </a:r>
            <a:r>
              <a:rPr lang="es-PE" sz="4000" dirty="0" smtClean="0"/>
              <a:t>En situación de Contingencia</a:t>
            </a:r>
            <a:endParaRPr lang="en-US" dirty="0"/>
          </a:p>
        </p:txBody>
      </p:sp>
      <p:sp>
        <p:nvSpPr>
          <p:cNvPr id="6" name="CuadroTexto 5"/>
          <p:cNvSpPr txBox="1"/>
          <p:nvPr/>
        </p:nvSpPr>
        <p:spPr>
          <a:xfrm>
            <a:off x="914400" y="1743075"/>
            <a:ext cx="7405361" cy="369332"/>
          </a:xfrm>
          <a:prstGeom prst="rect">
            <a:avLst/>
          </a:prstGeom>
          <a:noFill/>
        </p:spPr>
        <p:txBody>
          <a:bodyPr wrap="none" rtlCol="0">
            <a:spAutoFit/>
          </a:bodyPr>
          <a:lstStyle/>
          <a:p>
            <a:r>
              <a:rPr lang="es-PE" dirty="0" smtClean="0"/>
              <a:t>Formato sugerido según Resolución de Superintendencia N°113-2018/SUNAT</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2112407"/>
            <a:ext cx="5219700" cy="3724275"/>
          </a:xfrm>
          <a:prstGeom prst="rect">
            <a:avLst/>
          </a:prstGeom>
        </p:spPr>
      </p:pic>
    </p:spTree>
    <p:extLst>
      <p:ext uri="{BB962C8B-B14F-4D97-AF65-F5344CB8AC3E}">
        <p14:creationId xmlns:p14="http://schemas.microsoft.com/office/powerpoint/2010/main" val="3878938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92500" lnSpcReduction="10000"/>
          </a:bodyPr>
          <a:lstStyle/>
          <a:p>
            <a:pPr algn="just"/>
            <a:r>
              <a:rPr lang="es-PE" dirty="0"/>
              <a:t>El Gobierno emitió este 01/08/2018 el decreto legislativo N° 1370 que permitirá a las empresas que </a:t>
            </a:r>
            <a:r>
              <a:rPr lang="es-PE" dirty="0" smtClean="0"/>
              <a:t>emitan comprobantes electrónicos </a:t>
            </a:r>
            <a:r>
              <a:rPr lang="es-PE" dirty="0"/>
              <a:t>obtener el </a:t>
            </a:r>
            <a:r>
              <a:rPr lang="es-PE" b="1" dirty="0"/>
              <a:t>certificado digital</a:t>
            </a:r>
            <a:r>
              <a:rPr lang="es-PE" dirty="0"/>
              <a:t> de forma gratuita.</a:t>
            </a:r>
          </a:p>
          <a:p>
            <a:pPr algn="just"/>
            <a:r>
              <a:rPr lang="es-PE" dirty="0"/>
              <a:t>Cabe anotar que el certificado digital es un requisito indispensable para la emisión de comprobantes de pago electrónicos.</a:t>
            </a:r>
          </a:p>
          <a:p>
            <a:pPr algn="just"/>
            <a:r>
              <a:rPr lang="es-PE" dirty="0"/>
              <a:t>El decreto faculta a la </a:t>
            </a:r>
            <a:r>
              <a:rPr lang="es-PE" dirty="0">
                <a:hlinkClick r:id="rId2"/>
              </a:rPr>
              <a:t>Sunat</a:t>
            </a:r>
            <a:r>
              <a:rPr lang="es-PE" dirty="0"/>
              <a:t> a ejercer funciones de entidad de registro de las empresas que soliciten el </a:t>
            </a:r>
            <a:r>
              <a:rPr lang="es-PE" b="1" dirty="0"/>
              <a:t>certificado digital</a:t>
            </a:r>
            <a:r>
              <a:rPr lang="es-PE" dirty="0"/>
              <a:t>.</a:t>
            </a:r>
          </a:p>
          <a:p>
            <a:pPr algn="just"/>
            <a:r>
              <a:rPr lang="es-PE" dirty="0"/>
              <a:t>A su vez, Sunat firmará convenios con las empresas certificadoras para que realicen la certificación y el costo lo asumirá el ente recaudador.</a:t>
            </a:r>
          </a:p>
          <a:p>
            <a:pPr algn="just"/>
            <a:r>
              <a:rPr lang="es-PE" dirty="0"/>
              <a:t>Podrán acogerse a este beneficio las empresas con ingresos no mayores a 300 UIT, es decir, alrededor de 1.7 millones de contribuyentes.</a:t>
            </a:r>
          </a:p>
          <a:p>
            <a:pPr algn="just"/>
            <a:r>
              <a:rPr lang="es-PE" dirty="0"/>
              <a:t>El decreto señala que esta medida entrará en vigencia en 60 días, pero su implementación total tomará un tiempo adicional.</a:t>
            </a:r>
          </a:p>
          <a:p>
            <a:pPr algn="just"/>
            <a:endParaRPr lang="en-US" dirty="0">
              <a:solidFill>
                <a:schemeClr val="tx1"/>
              </a:solidFill>
            </a:endParaRPr>
          </a:p>
        </p:txBody>
      </p:sp>
      <p:sp>
        <p:nvSpPr>
          <p:cNvPr id="4" name="Rectángulo 3"/>
          <p:cNvSpPr/>
          <p:nvPr/>
        </p:nvSpPr>
        <p:spPr>
          <a:xfrm>
            <a:off x="914400" y="232658"/>
            <a:ext cx="7493000" cy="977191"/>
          </a:xfrm>
          <a:prstGeom prst="rect">
            <a:avLst/>
          </a:prstGeom>
        </p:spPr>
        <p:txBody>
          <a:bodyPr wrap="square">
            <a:spAutoFit/>
          </a:bodyPr>
          <a:lstStyle/>
          <a:p>
            <a:r>
              <a:rPr lang="es-PE" sz="4000" dirty="0" smtClean="0"/>
              <a:t>SEE – Ultimas modificaciones</a:t>
            </a:r>
          </a:p>
          <a:p>
            <a:r>
              <a:rPr lang="es-PE" dirty="0" smtClean="0"/>
              <a:t>Certificado Digital</a:t>
            </a:r>
            <a:endParaRPr lang="en-US" dirty="0"/>
          </a:p>
        </p:txBody>
      </p:sp>
    </p:spTree>
    <p:extLst>
      <p:ext uri="{BB962C8B-B14F-4D97-AF65-F5344CB8AC3E}">
        <p14:creationId xmlns:p14="http://schemas.microsoft.com/office/powerpoint/2010/main" val="2961642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85000" lnSpcReduction="20000"/>
          </a:bodyPr>
          <a:lstStyle/>
          <a:p>
            <a:pPr algn="just"/>
            <a:r>
              <a:rPr lang="es-PE" dirty="0" smtClean="0">
                <a:solidFill>
                  <a:schemeClr val="tx1"/>
                </a:solidFill>
              </a:rPr>
              <a:t>Según RS N°181-2018/SUNAT este requerimiento </a:t>
            </a:r>
            <a:r>
              <a:rPr lang="es-PE" dirty="0">
                <a:solidFill>
                  <a:schemeClr val="tx1"/>
                </a:solidFill>
              </a:rPr>
              <a:t>iba a empezar desde agosto, pero fue postergado por la Sunat.</a:t>
            </a:r>
          </a:p>
          <a:p>
            <a:pPr algn="just"/>
            <a:r>
              <a:rPr lang="es-PE" dirty="0">
                <a:solidFill>
                  <a:schemeClr val="tx1"/>
                </a:solidFill>
              </a:rPr>
              <a:t>La Sunat informó que aún no será obligatorio que las empresas emisoras de comprobantes electrónicos contraten a los Operador de Servicios Electrónico (OSE).</a:t>
            </a:r>
          </a:p>
          <a:p>
            <a:pPr algn="just"/>
            <a:r>
              <a:rPr lang="es-PE" dirty="0">
                <a:solidFill>
                  <a:schemeClr val="tx1"/>
                </a:solidFill>
              </a:rPr>
              <a:t>Cabe recordar que a inicios de año la Sunat informó que este requerimiento empezaría desde agosto para el caso de las empresas que sean nuevos emisores de comprobantes de pago electrónico (las que pasan de la emisión física a la digital y las que son empresas recién constituidas).</a:t>
            </a:r>
          </a:p>
          <a:p>
            <a:pPr algn="just"/>
            <a:r>
              <a:rPr lang="es-PE" dirty="0">
                <a:solidFill>
                  <a:schemeClr val="tx1"/>
                </a:solidFill>
              </a:rPr>
              <a:t>La obligación luego vendría para las empresas que ya tienen una facturación electrónica, según un cronograma a establecer por la Sunat.</a:t>
            </a:r>
          </a:p>
          <a:p>
            <a:pPr algn="just"/>
            <a:r>
              <a:rPr lang="es-PE" dirty="0">
                <a:solidFill>
                  <a:schemeClr val="tx1"/>
                </a:solidFill>
              </a:rPr>
              <a:t>No obstante, la Sunat informó que este proceso aún no comenzará debido a que su implementación está en revisión, luego de recibir algunas inquietudes de los gremios empresariales.</a:t>
            </a:r>
          </a:p>
          <a:p>
            <a:pPr algn="just"/>
            <a:r>
              <a:rPr lang="es-PE" dirty="0">
                <a:solidFill>
                  <a:schemeClr val="tx1"/>
                </a:solidFill>
              </a:rPr>
              <a:t>“De momento ninguna empresa está obligada a usar una OSE; sigue siendo voluntario. Luego se emitirá una resolución con un cronograma de implementación”, señaló Javier Pazos, especialista de Sunat.</a:t>
            </a:r>
          </a:p>
          <a:p>
            <a:pPr algn="just"/>
            <a:endParaRPr lang="en-US" dirty="0">
              <a:solidFill>
                <a:schemeClr val="tx1"/>
              </a:solidFill>
            </a:endParaRPr>
          </a:p>
        </p:txBody>
      </p:sp>
      <p:sp>
        <p:nvSpPr>
          <p:cNvPr id="4" name="Rectángulo 3"/>
          <p:cNvSpPr/>
          <p:nvPr/>
        </p:nvSpPr>
        <p:spPr>
          <a:xfrm>
            <a:off x="914400" y="232658"/>
            <a:ext cx="7493000" cy="977191"/>
          </a:xfrm>
          <a:prstGeom prst="rect">
            <a:avLst/>
          </a:prstGeom>
        </p:spPr>
        <p:txBody>
          <a:bodyPr wrap="square">
            <a:spAutoFit/>
          </a:bodyPr>
          <a:lstStyle/>
          <a:p>
            <a:r>
              <a:rPr lang="es-PE" sz="4000" dirty="0" smtClean="0"/>
              <a:t>SEE – Ultimas modificaciones</a:t>
            </a:r>
          </a:p>
          <a:p>
            <a:r>
              <a:rPr lang="es-PE" dirty="0" smtClean="0"/>
              <a:t>OSE –</a:t>
            </a:r>
            <a:r>
              <a:rPr lang="es-PE" dirty="0" smtClean="0"/>
              <a:t> Operador de Servicios Electrónicos</a:t>
            </a:r>
            <a:endParaRPr lang="en-US" dirty="0"/>
          </a:p>
        </p:txBody>
      </p:sp>
    </p:spTree>
    <p:extLst>
      <p:ext uri="{BB962C8B-B14F-4D97-AF65-F5344CB8AC3E}">
        <p14:creationId xmlns:p14="http://schemas.microsoft.com/office/powerpoint/2010/main" val="2648096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8 Título"/>
          <p:cNvSpPr>
            <a:spLocks noGrp="1"/>
          </p:cNvSpPr>
          <p:nvPr>
            <p:ph type="title"/>
          </p:nvPr>
        </p:nvSpPr>
        <p:spPr/>
        <p:txBody>
          <a:bodyPr>
            <a:noAutofit/>
          </a:bodyPr>
          <a:lstStyle/>
          <a:p>
            <a:r>
              <a:rPr lang="es-PE" sz="2800" b="1" dirty="0" smtClean="0"/>
              <a:t>Obligados a emitir comprobantes electrónicos</a:t>
            </a:r>
            <a:endParaRPr lang="es-PE" sz="2800" b="1" dirty="0"/>
          </a:p>
        </p:txBody>
      </p:sp>
      <p:sp>
        <p:nvSpPr>
          <p:cNvPr id="6" name="Rectángulo 5"/>
          <p:cNvSpPr/>
          <p:nvPr/>
        </p:nvSpPr>
        <p:spPr>
          <a:xfrm>
            <a:off x="822960" y="3201731"/>
            <a:ext cx="7633335" cy="1015663"/>
          </a:xfrm>
          <a:prstGeom prst="rect">
            <a:avLst/>
          </a:prstGeom>
        </p:spPr>
        <p:txBody>
          <a:bodyPr wrap="square">
            <a:spAutoFit/>
          </a:bodyPr>
          <a:lstStyle/>
          <a:p>
            <a:pPr algn="just"/>
            <a:r>
              <a:rPr lang="es-ES" sz="2000" dirty="0"/>
              <a:t>En el siguiente enlace podrá consultar si se encuentra obligado a ser emisor electrónico de comprobantes electrónicos: </a:t>
            </a:r>
            <a:r>
              <a:rPr lang="es-ES" sz="2000" u="sng" dirty="0">
                <a:hlinkClick r:id="rId2"/>
              </a:rPr>
              <a:t>Padrón Obligados</a:t>
            </a:r>
            <a:r>
              <a:rPr lang="es-ES" sz="2000" dirty="0"/>
              <a:t>.</a:t>
            </a:r>
          </a:p>
          <a:p>
            <a:pPr algn="just"/>
            <a:r>
              <a:rPr lang="es-ES" sz="2000" u="sng" dirty="0">
                <a:hlinkClick r:id="rId3"/>
              </a:rPr>
              <a:t>Relación de Emisores Electrónicos</a:t>
            </a:r>
            <a:endParaRPr lang="es-ES" sz="2000" dirty="0"/>
          </a:p>
        </p:txBody>
      </p:sp>
      <p:sp>
        <p:nvSpPr>
          <p:cNvPr id="2" name="Marcador de contenido 1"/>
          <p:cNvSpPr>
            <a:spLocks noGrp="1"/>
          </p:cNvSpPr>
          <p:nvPr>
            <p:ph idx="1"/>
          </p:nvPr>
        </p:nvSpPr>
        <p:spPr>
          <a:xfrm>
            <a:off x="822959" y="1845734"/>
            <a:ext cx="7543801" cy="1265456"/>
          </a:xfrm>
        </p:spPr>
        <p:txBody>
          <a:bodyPr/>
          <a:lstStyle/>
          <a:p>
            <a:pPr algn="just"/>
            <a:r>
              <a:rPr lang="es-PE" dirty="0"/>
              <a:t>Están obligados a la emisión de comprobantes de pago electrónicos los contribuyentes personas naturales o personas jurídicas que han sido designados como emisores electrónicos mediante Resolución de Superintendencia emitida por la SUNAT.</a:t>
            </a:r>
          </a:p>
        </p:txBody>
      </p:sp>
    </p:spTree>
    <p:extLst>
      <p:ext uri="{BB962C8B-B14F-4D97-AF65-F5344CB8AC3E}">
        <p14:creationId xmlns:p14="http://schemas.microsoft.com/office/powerpoint/2010/main" val="628323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22959" y="1845734"/>
            <a:ext cx="7543801" cy="1553958"/>
          </a:xfrm>
        </p:spPr>
        <p:txBody>
          <a:bodyPr>
            <a:normAutofit/>
          </a:bodyPr>
          <a:lstStyle/>
          <a:p>
            <a:pPr algn="just"/>
            <a:r>
              <a:rPr lang="es-PE" sz="1800" dirty="0" smtClean="0">
                <a:solidFill>
                  <a:schemeClr val="tx1"/>
                </a:solidFill>
              </a:rPr>
              <a:t>Según RS N°113-2018/SUNAT el uso del nuevo formato iba ser obligatorio desde 01/08/20018, </a:t>
            </a:r>
            <a:r>
              <a:rPr lang="es-PE" sz="1800" dirty="0">
                <a:solidFill>
                  <a:schemeClr val="tx1"/>
                </a:solidFill>
              </a:rPr>
              <a:t>pero fue postergado por la </a:t>
            </a:r>
            <a:r>
              <a:rPr lang="es-PE" sz="1800" dirty="0" smtClean="0">
                <a:solidFill>
                  <a:schemeClr val="tx1"/>
                </a:solidFill>
              </a:rPr>
              <a:t>Sunat por la RS N° 181-2018/SUNAT hasta 01/09/2018</a:t>
            </a:r>
            <a:endParaRPr lang="es-PE" sz="1800" dirty="0">
              <a:solidFill>
                <a:schemeClr val="tx1"/>
              </a:solidFill>
            </a:endParaRPr>
          </a:p>
          <a:p>
            <a:pPr algn="just" fontAlgn="base"/>
            <a:r>
              <a:rPr lang="es-PE" sz="1800" dirty="0" smtClean="0"/>
              <a:t>También se precisa que los comprobantes físicos autorizados hasta el 31/08/2018 se podrán seguir utilizando hasta el 31/10/2018</a:t>
            </a:r>
          </a:p>
          <a:p>
            <a:pPr fontAlgn="base"/>
            <a:endParaRPr lang="es-PE" dirty="0"/>
          </a:p>
        </p:txBody>
      </p:sp>
      <p:sp>
        <p:nvSpPr>
          <p:cNvPr id="4" name="Rectángulo 3"/>
          <p:cNvSpPr/>
          <p:nvPr/>
        </p:nvSpPr>
        <p:spPr>
          <a:xfrm>
            <a:off x="914400" y="232658"/>
            <a:ext cx="7493000" cy="977191"/>
          </a:xfrm>
          <a:prstGeom prst="rect">
            <a:avLst/>
          </a:prstGeom>
        </p:spPr>
        <p:txBody>
          <a:bodyPr wrap="square">
            <a:spAutoFit/>
          </a:bodyPr>
          <a:lstStyle/>
          <a:p>
            <a:r>
              <a:rPr lang="es-PE" sz="4000" dirty="0" smtClean="0"/>
              <a:t>SEE – Ultimas modificaciones</a:t>
            </a:r>
          </a:p>
          <a:p>
            <a:r>
              <a:rPr lang="es-PE" dirty="0" smtClean="0"/>
              <a:t>Comprobantes en situación de Contingencia</a:t>
            </a: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105" y="3399692"/>
            <a:ext cx="6963508" cy="2779130"/>
          </a:xfrm>
          <a:prstGeom prst="rect">
            <a:avLst/>
          </a:prstGeom>
        </p:spPr>
      </p:pic>
    </p:spTree>
    <p:extLst>
      <p:ext uri="{BB962C8B-B14F-4D97-AF65-F5344CB8AC3E}">
        <p14:creationId xmlns:p14="http://schemas.microsoft.com/office/powerpoint/2010/main" val="6566645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42050" y="2215166"/>
            <a:ext cx="6174380" cy="2086378"/>
          </a:xfrm>
        </p:spPr>
        <p:txBody>
          <a:bodyPr>
            <a:normAutofit/>
          </a:bodyPr>
          <a:lstStyle/>
          <a:p>
            <a:pPr algn="ctr" eaLnBrk="0" hangingPunct="0"/>
            <a:r>
              <a:rPr lang="es-PE" sz="2800" b="1" dirty="0" smtClean="0">
                <a:solidFill>
                  <a:srgbClr val="1F487C"/>
                </a:solidFill>
                <a:effectLst>
                  <a:outerShdw blurRad="38100" dist="38100" dir="2700000" algn="tl">
                    <a:srgbClr val="000000">
                      <a:alpha val="43137"/>
                    </a:srgbClr>
                  </a:outerShdw>
                </a:effectLst>
                <a:latin typeface="Arial" pitchFamily="34" charset="0"/>
                <a:ea typeface="Calibri" pitchFamily="34" charset="0"/>
                <a:cs typeface="Arial" pitchFamily="34" charset="0"/>
              </a:rPr>
              <a:t>Muchas Gracias</a:t>
            </a:r>
            <a:endParaRPr lang="es-PE" sz="2000" b="1" dirty="0">
              <a:solidFill>
                <a:srgbClr val="1F487C"/>
              </a:solidFill>
              <a:latin typeface="Arial" pitchFamily="34" charset="0"/>
              <a:ea typeface="Calibri" pitchFamily="34" charset="0"/>
              <a:cs typeface="Arial" pitchFamily="34" charset="0"/>
            </a:endParaRPr>
          </a:p>
        </p:txBody>
      </p:sp>
      <p:pic>
        <p:nvPicPr>
          <p:cNvPr id="2050" name="Picture 2"/>
          <p:cNvPicPr>
            <a:picLocks noChangeAspect="1" noChangeArrowheads="1"/>
          </p:cNvPicPr>
          <p:nvPr/>
        </p:nvPicPr>
        <p:blipFill>
          <a:blip r:embed="rId2"/>
          <a:srcRect/>
          <a:stretch>
            <a:fillRect/>
          </a:stretch>
        </p:blipFill>
        <p:spPr bwMode="auto">
          <a:xfrm>
            <a:off x="1390918" y="316293"/>
            <a:ext cx="2478044" cy="1618381"/>
          </a:xfrm>
          <a:prstGeom prst="rect">
            <a:avLst/>
          </a:prstGeom>
          <a:noFill/>
          <a:ln w="9525">
            <a:noFill/>
            <a:miter lim="800000"/>
            <a:headEnd/>
            <a:tailEnd/>
          </a:ln>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06" y="4582036"/>
            <a:ext cx="1958695" cy="1406527"/>
          </a:xfrm>
          <a:prstGeom prst="rect">
            <a:avLst/>
          </a:prstGeom>
        </p:spPr>
      </p:pic>
    </p:spTree>
    <p:extLst>
      <p:ext uri="{BB962C8B-B14F-4D97-AF65-F5344CB8AC3E}">
        <p14:creationId xmlns:p14="http://schemas.microsoft.com/office/powerpoint/2010/main" val="248590310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2960" y="286605"/>
            <a:ext cx="7543800" cy="1211996"/>
          </a:xfrm>
        </p:spPr>
        <p:txBody>
          <a:bodyPr>
            <a:normAutofit/>
          </a:bodyPr>
          <a:lstStyle/>
          <a:p>
            <a:r>
              <a:rPr lang="es-PE" sz="2800" b="1" dirty="0"/>
              <a:t>Obligados a emitir comprobantes </a:t>
            </a:r>
            <a:r>
              <a:rPr lang="es-PE" sz="2800" b="1" dirty="0" smtClean="0"/>
              <a:t>electrónicos</a:t>
            </a:r>
            <a:br>
              <a:rPr lang="es-PE" sz="2800" b="1" dirty="0" smtClean="0"/>
            </a:br>
            <a:r>
              <a:rPr lang="es-ES" sz="2800" b="1" dirty="0" smtClean="0"/>
              <a:t/>
            </a:r>
            <a:br>
              <a:rPr lang="es-ES" sz="2800" b="1" dirty="0" smtClean="0"/>
            </a:br>
            <a:r>
              <a:rPr lang="es-ES" sz="2000" b="1" dirty="0" smtClean="0"/>
              <a:t>Supuestos </a:t>
            </a:r>
            <a:r>
              <a:rPr lang="es-ES" sz="2000" b="1" dirty="0"/>
              <a:t>no considerados en el Padrón de Obligados</a:t>
            </a:r>
            <a:endParaRPr lang="en-US" sz="2000"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1783963"/>
            <a:ext cx="7543800" cy="4512664"/>
          </a:xfrm>
          <a:prstGeom prst="rect">
            <a:avLst/>
          </a:prstGeom>
        </p:spPr>
      </p:pic>
    </p:spTree>
    <p:extLst>
      <p:ext uri="{BB962C8B-B14F-4D97-AF65-F5344CB8AC3E}">
        <p14:creationId xmlns:p14="http://schemas.microsoft.com/office/powerpoint/2010/main" val="1743949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smtClean="0">
                <a:solidFill>
                  <a:schemeClr val="tx1"/>
                </a:solidFill>
              </a:rPr>
              <a:t>Comprobantes de Pago Electrónica</a:t>
            </a:r>
            <a:br>
              <a:rPr lang="es-PE" dirty="0" smtClean="0">
                <a:solidFill>
                  <a:schemeClr val="tx1"/>
                </a:solidFill>
              </a:rPr>
            </a:br>
            <a:r>
              <a:rPr lang="es-PE" sz="2700" dirty="0" smtClean="0">
                <a:solidFill>
                  <a:schemeClr val="tx1"/>
                </a:solidFill>
              </a:rPr>
              <a:t>Formas de Cumplir la Obligación</a:t>
            </a:r>
            <a:r>
              <a:rPr lang="es-PE" sz="2700" dirty="0" smtClean="0"/>
              <a:t>:</a:t>
            </a:r>
            <a:endParaRPr lang="en-US" sz="2700" dirty="0"/>
          </a:p>
        </p:txBody>
      </p:sp>
      <p:sp>
        <p:nvSpPr>
          <p:cNvPr id="3" name="Marcador de contenido 2"/>
          <p:cNvSpPr>
            <a:spLocks noGrp="1"/>
          </p:cNvSpPr>
          <p:nvPr>
            <p:ph idx="1"/>
          </p:nvPr>
        </p:nvSpPr>
        <p:spPr/>
        <p:txBody>
          <a:bodyPr/>
          <a:lstStyle/>
          <a:p>
            <a:pPr algn="just"/>
            <a:r>
              <a:rPr lang="es-PE" dirty="0" smtClean="0">
                <a:solidFill>
                  <a:schemeClr val="tx1"/>
                </a:solidFill>
              </a:rPr>
              <a:t>Según Resolución de Superintendencia N°340-2017/SUNAT, existen cuatro formas de cumplir con la obligación de emitir comprobantes de pago electrónicas:</a:t>
            </a:r>
          </a:p>
          <a:p>
            <a:endParaRPr lang="es-PE" dirty="0">
              <a:solidFill>
                <a:schemeClr val="tx1"/>
              </a:solidFill>
            </a:endParaRPr>
          </a:p>
          <a:p>
            <a:pPr marL="457200" indent="-457200">
              <a:buFont typeface="+mj-lt"/>
              <a:buAutoNum type="arabicPeriod"/>
            </a:pPr>
            <a:r>
              <a:rPr lang="es-PE" dirty="0" smtClean="0">
                <a:solidFill>
                  <a:schemeClr val="tx1"/>
                </a:solidFill>
              </a:rPr>
              <a:t>SEE-SOL</a:t>
            </a:r>
          </a:p>
          <a:p>
            <a:pPr marL="457200" indent="-457200">
              <a:buFont typeface="+mj-lt"/>
              <a:buAutoNum type="arabicPeriod"/>
            </a:pPr>
            <a:r>
              <a:rPr lang="es-PE" dirty="0" smtClean="0">
                <a:solidFill>
                  <a:schemeClr val="tx1"/>
                </a:solidFill>
              </a:rPr>
              <a:t>SEE-Del contribuyente</a:t>
            </a:r>
          </a:p>
          <a:p>
            <a:pPr marL="457200" indent="-457200">
              <a:buFont typeface="+mj-lt"/>
              <a:buAutoNum type="arabicPeriod"/>
            </a:pPr>
            <a:r>
              <a:rPr lang="es-PE" dirty="0" smtClean="0">
                <a:solidFill>
                  <a:schemeClr val="tx1"/>
                </a:solidFill>
              </a:rPr>
              <a:t>SEE-SFS</a:t>
            </a:r>
          </a:p>
          <a:p>
            <a:pPr marL="457200" indent="-457200">
              <a:buFont typeface="+mj-lt"/>
              <a:buAutoNum type="arabicPeriod"/>
            </a:pPr>
            <a:r>
              <a:rPr lang="es-PE" dirty="0" smtClean="0">
                <a:solidFill>
                  <a:schemeClr val="tx1"/>
                </a:solidFill>
              </a:rPr>
              <a:t>SEE-PSE</a:t>
            </a:r>
            <a:endParaRPr lang="en-US" dirty="0">
              <a:solidFill>
                <a:schemeClr val="tx1"/>
              </a:solidFill>
            </a:endParaRPr>
          </a:p>
        </p:txBody>
      </p:sp>
    </p:spTree>
    <p:extLst>
      <p:ext uri="{BB962C8B-B14F-4D97-AF65-F5344CB8AC3E}">
        <p14:creationId xmlns:p14="http://schemas.microsoft.com/office/powerpoint/2010/main" val="32225186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srcRect/>
          <a:stretch>
            <a:fillRect/>
          </a:stretch>
        </p:blipFill>
        <p:spPr bwMode="auto">
          <a:xfrm>
            <a:off x="587704" y="1699888"/>
            <a:ext cx="504384" cy="847794"/>
          </a:xfrm>
          <a:prstGeom prst="rect">
            <a:avLst/>
          </a:prstGeom>
          <a:noFill/>
          <a:ln w="9525">
            <a:noFill/>
            <a:miter lim="800000"/>
            <a:headEnd/>
            <a:tailEnd/>
          </a:ln>
        </p:spPr>
      </p:pic>
      <p:sp>
        <p:nvSpPr>
          <p:cNvPr id="7" name="9 CuadroTexto"/>
          <p:cNvSpPr txBox="1">
            <a:spLocks noChangeArrowheads="1"/>
          </p:cNvSpPr>
          <p:nvPr/>
        </p:nvSpPr>
        <p:spPr bwMode="auto">
          <a:xfrm>
            <a:off x="2370320" y="2523003"/>
            <a:ext cx="1083184" cy="276999"/>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200" b="1" dirty="0" smtClean="0">
                <a:ea typeface="ＭＳ Ｐゴシック" charset="-128"/>
              </a:rPr>
              <a:t>Clave Sol</a:t>
            </a:r>
            <a:endParaRPr lang="es-PE" sz="1200" b="1" dirty="0">
              <a:ea typeface="ＭＳ Ｐゴシック" charset="-128"/>
            </a:endParaRPr>
          </a:p>
        </p:txBody>
      </p:sp>
      <p:pic>
        <p:nvPicPr>
          <p:cNvPr id="10" name="Picture 31"/>
          <p:cNvPicPr>
            <a:picLocks noChangeAspect="1" noChangeArrowheads="1"/>
          </p:cNvPicPr>
          <p:nvPr/>
        </p:nvPicPr>
        <p:blipFill>
          <a:blip r:embed="rId3" cstate="print"/>
          <a:srcRect/>
          <a:stretch>
            <a:fillRect/>
          </a:stretch>
        </p:blipFill>
        <p:spPr bwMode="auto">
          <a:xfrm>
            <a:off x="7711211" y="4015522"/>
            <a:ext cx="376725" cy="552450"/>
          </a:xfrm>
          <a:prstGeom prst="rect">
            <a:avLst/>
          </a:prstGeom>
          <a:noFill/>
          <a:ln w="9525">
            <a:noFill/>
            <a:miter lim="800000"/>
            <a:headEnd/>
            <a:tailEnd/>
          </a:ln>
        </p:spPr>
      </p:pic>
      <p:cxnSp>
        <p:nvCxnSpPr>
          <p:cNvPr id="13" name="12 Conector recto de flecha"/>
          <p:cNvCxnSpPr/>
          <p:nvPr/>
        </p:nvCxnSpPr>
        <p:spPr bwMode="auto">
          <a:xfrm flipH="1" flipV="1">
            <a:off x="3641666" y="2135373"/>
            <a:ext cx="3537059" cy="1030899"/>
          </a:xfrm>
          <a:prstGeom prst="straightConnector1">
            <a:avLst/>
          </a:prstGeom>
          <a:ln>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pic>
        <p:nvPicPr>
          <p:cNvPr id="18" name="Picture 5" descr="http://www.sunat.gob.pe/p/imagenes/logoamplio.png"/>
          <p:cNvPicPr>
            <a:picLocks noChangeAspect="1" noChangeArrowheads="1"/>
          </p:cNvPicPr>
          <p:nvPr/>
        </p:nvPicPr>
        <p:blipFill>
          <a:blip r:embed="rId4"/>
          <a:srcRect/>
          <a:stretch>
            <a:fillRect/>
          </a:stretch>
        </p:blipFill>
        <p:spPr bwMode="auto">
          <a:xfrm>
            <a:off x="7339366" y="2688799"/>
            <a:ext cx="1254952" cy="342260"/>
          </a:xfrm>
          <a:prstGeom prst="rect">
            <a:avLst/>
          </a:prstGeom>
          <a:noFill/>
        </p:spPr>
      </p:pic>
      <p:sp>
        <p:nvSpPr>
          <p:cNvPr id="19" name="11 CuadroTexto"/>
          <p:cNvSpPr txBox="1">
            <a:spLocks noChangeArrowheads="1"/>
          </p:cNvSpPr>
          <p:nvPr/>
        </p:nvSpPr>
        <p:spPr bwMode="auto">
          <a:xfrm>
            <a:off x="6716277" y="3437952"/>
            <a:ext cx="1752600" cy="276999"/>
          </a:xfrm>
          <a:prstGeom prst="rect">
            <a:avLst/>
          </a:prstGeom>
          <a:noFill/>
          <a:ln w="9525">
            <a:noFill/>
            <a:miter lim="800000"/>
            <a:headEnd/>
            <a:tailEnd/>
          </a:ln>
        </p:spPr>
        <p:txBody>
          <a:bodyPr>
            <a:spAutoFit/>
          </a:bodyPr>
          <a:lstStyle/>
          <a:p>
            <a:pPr algn="ctr"/>
            <a:r>
              <a:rPr lang="es-PE" sz="1200" b="1" dirty="0" err="1" smtClean="0">
                <a:solidFill>
                  <a:schemeClr val="tx2">
                    <a:lumMod val="50000"/>
                  </a:schemeClr>
                </a:solidFill>
                <a:latin typeface="Calibri" pitchFamily="34" charset="0"/>
              </a:rPr>
              <a:t>onsulta</a:t>
            </a:r>
            <a:r>
              <a:rPr lang="es-PE" sz="1200" b="1" dirty="0" smtClean="0">
                <a:solidFill>
                  <a:schemeClr val="tx2">
                    <a:lumMod val="50000"/>
                  </a:schemeClr>
                </a:solidFill>
                <a:latin typeface="Calibri" pitchFamily="34" charset="0"/>
              </a:rPr>
              <a:t> </a:t>
            </a:r>
            <a:endParaRPr lang="es-PE" sz="1200" b="1" dirty="0">
              <a:solidFill>
                <a:schemeClr val="tx2">
                  <a:lumMod val="50000"/>
                </a:schemeClr>
              </a:solidFill>
              <a:latin typeface="Calibri" pitchFamily="34" charset="0"/>
            </a:endParaRPr>
          </a:p>
        </p:txBody>
      </p:sp>
      <p:pic>
        <p:nvPicPr>
          <p:cNvPr id="20" name="Picture 3"/>
          <p:cNvPicPr>
            <a:picLocks noChangeAspect="1" noChangeArrowheads="1"/>
          </p:cNvPicPr>
          <p:nvPr/>
        </p:nvPicPr>
        <p:blipFill>
          <a:blip r:embed="rId5"/>
          <a:srcRect/>
          <a:stretch>
            <a:fillRect/>
          </a:stretch>
        </p:blipFill>
        <p:spPr bwMode="auto">
          <a:xfrm>
            <a:off x="7353630" y="3157533"/>
            <a:ext cx="1285432" cy="771259"/>
          </a:xfrm>
          <a:prstGeom prst="rect">
            <a:avLst/>
          </a:prstGeom>
          <a:ln>
            <a:noFill/>
          </a:ln>
          <a:effectLst>
            <a:outerShdw blurRad="190500" algn="tl" rotWithShape="0">
              <a:srgbClr val="000000">
                <a:alpha val="70000"/>
              </a:srgbClr>
            </a:outerShdw>
          </a:effectLst>
        </p:spPr>
      </p:pic>
      <p:pic>
        <p:nvPicPr>
          <p:cNvPr id="21" name="Picture 3"/>
          <p:cNvPicPr>
            <a:picLocks noChangeAspect="1" noChangeArrowheads="1"/>
          </p:cNvPicPr>
          <p:nvPr/>
        </p:nvPicPr>
        <p:blipFill>
          <a:blip r:embed="rId6" cstate="print"/>
          <a:srcRect/>
          <a:stretch>
            <a:fillRect/>
          </a:stretch>
        </p:blipFill>
        <p:spPr bwMode="auto">
          <a:xfrm>
            <a:off x="896555" y="3946880"/>
            <a:ext cx="391065" cy="657370"/>
          </a:xfrm>
          <a:prstGeom prst="rect">
            <a:avLst/>
          </a:prstGeom>
          <a:noFill/>
          <a:ln w="9525">
            <a:noFill/>
            <a:miter lim="800000"/>
            <a:headEnd/>
            <a:tailEnd/>
          </a:ln>
        </p:spPr>
      </p:pic>
      <p:pic>
        <p:nvPicPr>
          <p:cNvPr id="22" name="Picture 9" descr="j0433944"/>
          <p:cNvPicPr>
            <a:picLocks noChangeAspect="1" noChangeArrowheads="1"/>
          </p:cNvPicPr>
          <p:nvPr/>
        </p:nvPicPr>
        <p:blipFill>
          <a:blip r:embed="rId7" cstate="print"/>
          <a:srcRect/>
          <a:stretch>
            <a:fillRect/>
          </a:stretch>
        </p:blipFill>
        <p:spPr bwMode="auto">
          <a:xfrm>
            <a:off x="497169" y="3878068"/>
            <a:ext cx="430587" cy="841845"/>
          </a:xfrm>
          <a:prstGeom prst="rect">
            <a:avLst/>
          </a:prstGeom>
          <a:noFill/>
          <a:ln w="9525">
            <a:noFill/>
            <a:miter lim="800000"/>
            <a:headEnd/>
            <a:tailEnd/>
          </a:ln>
        </p:spPr>
      </p:pic>
      <p:sp>
        <p:nvSpPr>
          <p:cNvPr id="23" name="22 CuadroTexto"/>
          <p:cNvSpPr txBox="1">
            <a:spLocks noChangeArrowheads="1"/>
          </p:cNvSpPr>
          <p:nvPr/>
        </p:nvSpPr>
        <p:spPr bwMode="auto">
          <a:xfrm>
            <a:off x="416709" y="4696323"/>
            <a:ext cx="1068803" cy="466368"/>
          </a:xfrm>
          <a:prstGeom prst="rect">
            <a:avLst/>
          </a:prstGeom>
          <a:solidFill>
            <a:schemeClr val="accent1"/>
          </a:solidFill>
          <a:ln w="9525">
            <a:solidFill>
              <a:srgbClr val="990099"/>
            </a:solidFill>
            <a:miter lim="800000"/>
            <a:headEnd/>
            <a:tailEnd/>
          </a:ln>
        </p:spPr>
        <p:txBody>
          <a:bodyPr wrap="square">
            <a:spAutoFit/>
          </a:bodyPr>
          <a:lstStyle/>
          <a:p>
            <a:pPr algn="ctr"/>
            <a:r>
              <a:rPr lang="es-PE" sz="1000" b="1" dirty="0">
                <a:solidFill>
                  <a:schemeClr val="bg1"/>
                </a:solidFill>
                <a:latin typeface="Calibri" pitchFamily="34" charset="0"/>
              </a:rPr>
              <a:t>RECEPTOR (CLIENTE)</a:t>
            </a:r>
          </a:p>
        </p:txBody>
      </p:sp>
      <p:cxnSp>
        <p:nvCxnSpPr>
          <p:cNvPr id="24" name="23 Conector recto de flecha"/>
          <p:cNvCxnSpPr/>
          <p:nvPr/>
        </p:nvCxnSpPr>
        <p:spPr>
          <a:xfrm flipV="1">
            <a:off x="1181282" y="2133587"/>
            <a:ext cx="1080120" cy="15627"/>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
        <p:nvSpPr>
          <p:cNvPr id="26" name="11 CuadroTexto"/>
          <p:cNvSpPr txBox="1">
            <a:spLocks noChangeArrowheads="1"/>
          </p:cNvSpPr>
          <p:nvPr/>
        </p:nvSpPr>
        <p:spPr bwMode="auto">
          <a:xfrm>
            <a:off x="7546656" y="4523892"/>
            <a:ext cx="746973" cy="430887"/>
          </a:xfrm>
          <a:prstGeom prst="rect">
            <a:avLst/>
          </a:prstGeom>
          <a:noFill/>
          <a:ln w="9525">
            <a:noFill/>
            <a:miter lim="800000"/>
            <a:headEnd/>
            <a:tailEnd/>
          </a:ln>
        </p:spPr>
        <p:txBody>
          <a:bodyPr wrap="square">
            <a:spAutoFit/>
          </a:bodyPr>
          <a:lstStyle/>
          <a:p>
            <a:pPr algn="ctr"/>
            <a:r>
              <a:rPr lang="es-PE" sz="1100" dirty="0">
                <a:latin typeface="Calibri" pitchFamily="34" charset="0"/>
              </a:rPr>
              <a:t>formato digital</a:t>
            </a:r>
          </a:p>
        </p:txBody>
      </p:sp>
      <p:sp>
        <p:nvSpPr>
          <p:cNvPr id="30" name="9 CuadroTexto"/>
          <p:cNvSpPr txBox="1">
            <a:spLocks noChangeArrowheads="1"/>
          </p:cNvSpPr>
          <p:nvPr/>
        </p:nvSpPr>
        <p:spPr bwMode="auto">
          <a:xfrm>
            <a:off x="271703" y="2602274"/>
            <a:ext cx="1136386" cy="461665"/>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200" b="1" dirty="0">
                <a:latin typeface="+mn-lt"/>
                <a:ea typeface="ＭＳ Ｐゴシック" charset="-128"/>
                <a:cs typeface="+mn-cs"/>
              </a:rPr>
              <a:t>EMISOR </a:t>
            </a:r>
            <a:r>
              <a:rPr lang="es-PE" sz="1200" b="1" dirty="0" smtClean="0">
                <a:latin typeface="+mn-lt"/>
                <a:ea typeface="ＭＳ Ｐゴシック" charset="-128"/>
                <a:cs typeface="+mn-cs"/>
              </a:rPr>
              <a:t>ELECTRONICO</a:t>
            </a:r>
            <a:endParaRPr lang="es-PE" sz="1200" b="1" dirty="0">
              <a:latin typeface="+mn-lt"/>
              <a:ea typeface="ＭＳ Ｐゴシック" charset="-128"/>
              <a:cs typeface="+mn-cs"/>
            </a:endParaRPr>
          </a:p>
        </p:txBody>
      </p:sp>
      <p:pic>
        <p:nvPicPr>
          <p:cNvPr id="31" name="Picture 1"/>
          <p:cNvPicPr>
            <a:picLocks noChangeAspect="1" noChangeArrowheads="1"/>
          </p:cNvPicPr>
          <p:nvPr/>
        </p:nvPicPr>
        <p:blipFill>
          <a:blip r:embed="rId8"/>
          <a:srcRect/>
          <a:stretch>
            <a:fillRect/>
          </a:stretch>
        </p:blipFill>
        <p:spPr bwMode="auto">
          <a:xfrm>
            <a:off x="2407928" y="1869228"/>
            <a:ext cx="1022506" cy="532289"/>
          </a:xfrm>
          <a:prstGeom prst="rect">
            <a:avLst/>
          </a:prstGeom>
          <a:ln>
            <a:noFill/>
          </a:ln>
          <a:effectLst>
            <a:outerShdw blurRad="190500" algn="tl" rotWithShape="0">
              <a:srgbClr val="000000">
                <a:alpha val="70000"/>
              </a:srgbClr>
            </a:outerShdw>
          </a:effectLst>
        </p:spPr>
      </p:pic>
      <p:sp>
        <p:nvSpPr>
          <p:cNvPr id="34" name="9 CuadroTexto"/>
          <p:cNvSpPr txBox="1">
            <a:spLocks noChangeArrowheads="1"/>
          </p:cNvSpPr>
          <p:nvPr/>
        </p:nvSpPr>
        <p:spPr bwMode="auto">
          <a:xfrm>
            <a:off x="2393390" y="4908569"/>
            <a:ext cx="1083184" cy="276999"/>
          </a:xfrm>
          <a:prstGeom prst="rect">
            <a:avLst/>
          </a:prstGeom>
          <a:solidFill>
            <a:schemeClr val="accent6">
              <a:lumMod val="60000"/>
              <a:lumOff val="40000"/>
            </a:schemeClr>
          </a:solidFill>
          <a:ln w="9525">
            <a:noFill/>
            <a:miter lim="800000"/>
            <a:headEnd/>
            <a:tailEnd/>
          </a:ln>
        </p:spPr>
        <p:txBody>
          <a:bodyPr wrap="square">
            <a:spAutoFit/>
          </a:bodyPr>
          <a:lstStyle/>
          <a:p>
            <a:pPr algn="ctr" fontAlgn="auto">
              <a:spcBef>
                <a:spcPts val="0"/>
              </a:spcBef>
              <a:spcAft>
                <a:spcPts val="0"/>
              </a:spcAft>
              <a:defRPr/>
            </a:pPr>
            <a:r>
              <a:rPr lang="es-PE" sz="1200" b="1" dirty="0" smtClean="0">
                <a:ea typeface="ＭＳ Ｐゴシック" charset="-128"/>
              </a:rPr>
              <a:t>Clave Sol</a:t>
            </a:r>
            <a:endParaRPr lang="es-PE" sz="1200" b="1" dirty="0">
              <a:ea typeface="ＭＳ Ｐゴシック" charset="-128"/>
            </a:endParaRPr>
          </a:p>
        </p:txBody>
      </p:sp>
      <p:pic>
        <p:nvPicPr>
          <p:cNvPr id="35" name="Picture 1"/>
          <p:cNvPicPr>
            <a:picLocks noChangeAspect="1" noChangeArrowheads="1"/>
          </p:cNvPicPr>
          <p:nvPr/>
        </p:nvPicPr>
        <p:blipFill>
          <a:blip r:embed="rId8"/>
          <a:srcRect/>
          <a:stretch>
            <a:fillRect/>
          </a:stretch>
        </p:blipFill>
        <p:spPr bwMode="auto">
          <a:xfrm>
            <a:off x="2430998" y="4254794"/>
            <a:ext cx="1022506" cy="532289"/>
          </a:xfrm>
          <a:prstGeom prst="rect">
            <a:avLst/>
          </a:prstGeom>
          <a:ln>
            <a:noFill/>
          </a:ln>
          <a:effectLst>
            <a:outerShdw blurRad="190500" algn="tl" rotWithShape="0">
              <a:srgbClr val="000000">
                <a:alpha val="70000"/>
              </a:srgbClr>
            </a:outerShdw>
          </a:effectLst>
        </p:spPr>
      </p:pic>
      <p:cxnSp>
        <p:nvCxnSpPr>
          <p:cNvPr id="36" name="35 Conector recto de flecha"/>
          <p:cNvCxnSpPr/>
          <p:nvPr/>
        </p:nvCxnSpPr>
        <p:spPr>
          <a:xfrm>
            <a:off x="1485512" y="4544431"/>
            <a:ext cx="775890" cy="1"/>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cxnSp>
        <p:nvCxnSpPr>
          <p:cNvPr id="40" name="39 Conector recto de flecha"/>
          <p:cNvCxnSpPr/>
          <p:nvPr/>
        </p:nvCxnSpPr>
        <p:spPr bwMode="auto">
          <a:xfrm flipH="1">
            <a:off x="3548420" y="3714951"/>
            <a:ext cx="3630305" cy="897983"/>
          </a:xfrm>
          <a:prstGeom prst="straightConnector1">
            <a:avLst/>
          </a:prstGeom>
          <a:ln>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cxnSp>
        <p:nvCxnSpPr>
          <p:cNvPr id="43" name="42 Conector recto de flecha"/>
          <p:cNvCxnSpPr/>
          <p:nvPr/>
        </p:nvCxnSpPr>
        <p:spPr bwMode="auto">
          <a:xfrm>
            <a:off x="3641666" y="2279176"/>
            <a:ext cx="3468818" cy="1009934"/>
          </a:xfrm>
          <a:prstGeom prst="straightConnector1">
            <a:avLst/>
          </a:prstGeom>
          <a:ln>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pic>
        <p:nvPicPr>
          <p:cNvPr id="17" name="Picture 2" descr="http://t1.gstatic.com/images?q=tbn:ANd9GcQKGyBTDEk-QkgAfbUkY69-xunmzUPRPe-6tM5lhRQsPEM7xYhK"/>
          <p:cNvPicPr>
            <a:picLocks noChangeAspect="1" noChangeArrowheads="1"/>
          </p:cNvPicPr>
          <p:nvPr/>
        </p:nvPicPr>
        <p:blipFill>
          <a:blip r:embed="rId9" cstate="print"/>
          <a:srcRect/>
          <a:stretch>
            <a:fillRect/>
          </a:stretch>
        </p:blipFill>
        <p:spPr bwMode="auto">
          <a:xfrm>
            <a:off x="4755852" y="2307410"/>
            <a:ext cx="982489" cy="675589"/>
          </a:xfrm>
          <a:prstGeom prst="rect">
            <a:avLst/>
          </a:prstGeom>
          <a:noFill/>
          <a:scene3d>
            <a:camera prst="isometricOffAxis1Left">
              <a:rot lat="1080000" lon="1620000" rev="0"/>
            </a:camera>
            <a:lightRig rig="threePt" dir="t"/>
          </a:scene3d>
          <a:sp3d extrusionH="127000"/>
        </p:spPr>
      </p:pic>
      <p:cxnSp>
        <p:nvCxnSpPr>
          <p:cNvPr id="47" name="46 Conector recto de flecha"/>
          <p:cNvCxnSpPr/>
          <p:nvPr/>
        </p:nvCxnSpPr>
        <p:spPr bwMode="auto">
          <a:xfrm flipV="1">
            <a:off x="3548420" y="3878068"/>
            <a:ext cx="3630305" cy="909016"/>
          </a:xfrm>
          <a:prstGeom prst="straightConnector1">
            <a:avLst/>
          </a:prstGeom>
          <a:ln>
            <a:solidFill>
              <a:srgbClr val="FF0000"/>
            </a:solidFill>
            <a:headEnd type="triangle" w="med" len="med"/>
            <a:tailEnd type="none"/>
          </a:ln>
        </p:spPr>
        <p:style>
          <a:lnRef idx="2">
            <a:schemeClr val="accent4"/>
          </a:lnRef>
          <a:fillRef idx="0">
            <a:schemeClr val="accent4"/>
          </a:fillRef>
          <a:effectRef idx="1">
            <a:schemeClr val="accent4"/>
          </a:effectRef>
          <a:fontRef idx="minor">
            <a:schemeClr val="tx1"/>
          </a:fontRef>
        </p:style>
      </p:cxnSp>
      <p:pic>
        <p:nvPicPr>
          <p:cNvPr id="39" name="Picture 2" descr="http://t1.gstatic.com/images?q=tbn:ANd9GcQKGyBTDEk-QkgAfbUkY69-xunmzUPRPe-6tM5lhRQsPEM7xYhK"/>
          <p:cNvPicPr>
            <a:picLocks noChangeAspect="1" noChangeArrowheads="1"/>
          </p:cNvPicPr>
          <p:nvPr/>
        </p:nvPicPr>
        <p:blipFill>
          <a:blip r:embed="rId9" cstate="print"/>
          <a:srcRect/>
          <a:stretch>
            <a:fillRect/>
          </a:stretch>
        </p:blipFill>
        <p:spPr bwMode="auto">
          <a:xfrm>
            <a:off x="4817735" y="3854968"/>
            <a:ext cx="982489" cy="675589"/>
          </a:xfrm>
          <a:prstGeom prst="rect">
            <a:avLst/>
          </a:prstGeom>
          <a:noFill/>
          <a:scene3d>
            <a:camera prst="isometricOffAxis1Left">
              <a:rot lat="1080000" lon="1620000" rev="0"/>
            </a:camera>
            <a:lightRig rig="threePt" dir="t"/>
          </a:scene3d>
          <a:sp3d extrusionH="127000"/>
        </p:spPr>
      </p:pic>
      <p:sp>
        <p:nvSpPr>
          <p:cNvPr id="27" name="Rectángulo 26"/>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Tree>
    <p:extLst>
      <p:ext uri="{BB962C8B-B14F-4D97-AF65-F5344CB8AC3E}">
        <p14:creationId xmlns:p14="http://schemas.microsoft.com/office/powerpoint/2010/main" val="363371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39181" y="1730678"/>
            <a:ext cx="8600660" cy="4139595"/>
          </a:xfrm>
          <a:prstGeom prst="rect">
            <a:avLst/>
          </a:prstGeom>
          <a:noFill/>
        </p:spPr>
        <p:txBody>
          <a:bodyPr wrap="square" rtlCol="0">
            <a:spAutoFit/>
          </a:bodyPr>
          <a:lstStyle/>
          <a:p>
            <a:pPr>
              <a:buFont typeface="Wingdings" pitchFamily="2" charset="2"/>
              <a:buChar char="ü"/>
            </a:pPr>
            <a:r>
              <a:rPr lang="es-PE" dirty="0" smtClean="0"/>
              <a:t> </a:t>
            </a:r>
            <a:r>
              <a:rPr lang="es-PE" sz="1750" dirty="0" smtClean="0">
                <a:latin typeface="Arial" pitchFamily="34" charset="0"/>
                <a:cs typeface="Arial" pitchFamily="34" charset="0"/>
              </a:rPr>
              <a:t>Sistema </a:t>
            </a:r>
            <a:r>
              <a:rPr lang="es-PE" sz="1750" b="1" dirty="0" smtClean="0">
                <a:latin typeface="Arial" pitchFamily="34" charset="0"/>
                <a:cs typeface="Arial" pitchFamily="34" charset="0"/>
              </a:rPr>
              <a:t>gratuito </a:t>
            </a:r>
            <a:r>
              <a:rPr lang="es-PE" sz="1750" dirty="0" smtClean="0">
                <a:latin typeface="Arial" pitchFamily="34" charset="0"/>
                <a:cs typeface="Arial" pitchFamily="34" charset="0"/>
              </a:rPr>
              <a:t>dirigido a empresas que tienen </a:t>
            </a:r>
            <a:r>
              <a:rPr lang="es-PE" sz="1750" b="1" dirty="0" smtClean="0">
                <a:latin typeface="Arial" pitchFamily="34" charset="0"/>
                <a:cs typeface="Arial" pitchFamily="34" charset="0"/>
              </a:rPr>
              <a:t>poco volumen de facturación</a:t>
            </a:r>
          </a:p>
          <a:p>
            <a:pPr>
              <a:buFont typeface="Wingdings" pitchFamily="2" charset="2"/>
              <a:buChar char="ü"/>
            </a:pPr>
            <a:endParaRPr lang="es-PE" sz="1750" dirty="0" smtClean="0">
              <a:latin typeface="Arial" pitchFamily="34" charset="0"/>
              <a:cs typeface="Arial" pitchFamily="34" charset="0"/>
            </a:endParaRPr>
          </a:p>
          <a:p>
            <a:pPr>
              <a:buFont typeface="Wingdings" pitchFamily="2" charset="2"/>
              <a:buChar char="ü"/>
            </a:pPr>
            <a:r>
              <a:rPr lang="es-PE" sz="1750" dirty="0" smtClean="0">
                <a:latin typeface="Arial" pitchFamily="34" charset="0"/>
                <a:cs typeface="Arial" pitchFamily="34" charset="0"/>
              </a:rPr>
              <a:t> El contribuyente solo requiere contar con clave SOL, no hay homologación ni afiliación previa</a:t>
            </a:r>
          </a:p>
          <a:p>
            <a:pPr marL="542925" lvl="1" indent="-185738"/>
            <a:endParaRPr lang="es-PE" sz="1750" dirty="0" smtClean="0">
              <a:latin typeface="Arial" pitchFamily="34" charset="0"/>
              <a:cs typeface="Arial" pitchFamily="34" charset="0"/>
            </a:endParaRPr>
          </a:p>
          <a:p>
            <a:pPr marL="85725" indent="-185738">
              <a:buFont typeface="Wingdings" pitchFamily="2" charset="2"/>
              <a:buChar char="ü"/>
            </a:pPr>
            <a:r>
              <a:rPr lang="es-PE" sz="1750" dirty="0" smtClean="0">
                <a:latin typeface="Arial" pitchFamily="34" charset="0"/>
                <a:cs typeface="Arial" pitchFamily="34" charset="0"/>
              </a:rPr>
              <a:t> El contribuyente puede emitir sus comprobantes desde el portal de la SUNAT y también desde sus propios sistemas, no hay restricción en el uso</a:t>
            </a:r>
          </a:p>
          <a:p>
            <a:pPr marL="85725" indent="-185738">
              <a:buFont typeface="Wingdings" pitchFamily="2" charset="2"/>
              <a:buChar char="ü"/>
            </a:pPr>
            <a:endParaRPr lang="es-PE" sz="1750" dirty="0" smtClean="0">
              <a:latin typeface="Arial" pitchFamily="34" charset="0"/>
              <a:cs typeface="Arial" pitchFamily="34" charset="0"/>
            </a:endParaRPr>
          </a:p>
          <a:p>
            <a:pPr marL="85725" indent="-185738">
              <a:buFont typeface="Wingdings" pitchFamily="2" charset="2"/>
              <a:buChar char="ü"/>
            </a:pPr>
            <a:r>
              <a:rPr lang="es-PE" sz="1750" dirty="0" smtClean="0">
                <a:latin typeface="Arial" pitchFamily="34" charset="0"/>
                <a:cs typeface="Arial" pitchFamily="34" charset="0"/>
              </a:rPr>
              <a:t> El sistema asigna la serie, y es única: </a:t>
            </a:r>
          </a:p>
          <a:p>
            <a:pPr marL="85725" indent="-185738">
              <a:buFont typeface="Wingdings" pitchFamily="2" charset="2"/>
              <a:buChar char="ü"/>
            </a:pPr>
            <a:endParaRPr lang="es-PE" sz="1750" dirty="0" smtClean="0">
              <a:latin typeface="Arial" pitchFamily="34" charset="0"/>
              <a:cs typeface="Arial" pitchFamily="34" charset="0"/>
            </a:endParaRPr>
          </a:p>
          <a:p>
            <a:pPr marL="542925" lvl="1" indent="-185738">
              <a:buFont typeface="Wingdings" pitchFamily="2" charset="2"/>
              <a:buChar char="§"/>
            </a:pPr>
            <a:r>
              <a:rPr lang="es-PE" sz="1750" dirty="0" smtClean="0">
                <a:latin typeface="Arial" pitchFamily="34" charset="0"/>
                <a:cs typeface="Arial" pitchFamily="34" charset="0"/>
              </a:rPr>
              <a:t>Facturas y sus notas: E001</a:t>
            </a:r>
          </a:p>
          <a:p>
            <a:pPr marL="542925" lvl="1" indent="-185738">
              <a:buFont typeface="Wingdings" pitchFamily="2" charset="2"/>
              <a:buChar char="§"/>
            </a:pPr>
            <a:endParaRPr lang="es-PE" sz="1750" dirty="0" smtClean="0">
              <a:latin typeface="Arial" pitchFamily="34" charset="0"/>
              <a:cs typeface="Arial" pitchFamily="34" charset="0"/>
            </a:endParaRPr>
          </a:p>
          <a:p>
            <a:pPr marL="542925" lvl="1" indent="-185738">
              <a:buFont typeface="Wingdings" pitchFamily="2" charset="2"/>
              <a:buChar char="§"/>
            </a:pPr>
            <a:r>
              <a:rPr lang="es-PE" sz="1750" dirty="0" smtClean="0">
                <a:latin typeface="Arial" pitchFamily="34" charset="0"/>
                <a:cs typeface="Arial" pitchFamily="34" charset="0"/>
              </a:rPr>
              <a:t>Boletas y sus notas: EB01</a:t>
            </a:r>
          </a:p>
          <a:p>
            <a:pPr marL="542925" lvl="1" indent="-185738">
              <a:buFont typeface="Wingdings" pitchFamily="2" charset="2"/>
              <a:buChar char="§"/>
            </a:pPr>
            <a:endParaRPr lang="es-PE" sz="1750" dirty="0" smtClean="0">
              <a:latin typeface="Arial" pitchFamily="34" charset="0"/>
              <a:cs typeface="Arial" pitchFamily="34" charset="0"/>
            </a:endParaRPr>
          </a:p>
          <a:p>
            <a:pPr marL="85725" indent="-185738">
              <a:buFont typeface="Wingdings" pitchFamily="2" charset="2"/>
              <a:buChar char="ü"/>
              <a:tabLst>
                <a:tab pos="265113" algn="l"/>
              </a:tabLst>
            </a:pPr>
            <a:r>
              <a:rPr lang="es-PE" sz="1750" dirty="0" smtClean="0">
                <a:latin typeface="Arial" pitchFamily="34" charset="0"/>
                <a:cs typeface="Arial" pitchFamily="34" charset="0"/>
              </a:rPr>
              <a:t> La SUNAT sustituye al emisor y al receptor, en la conservación del comprobante</a:t>
            </a:r>
            <a:endParaRPr lang="es-PE" sz="1750" dirty="0">
              <a:latin typeface="Arial" pitchFamily="34" charset="0"/>
              <a:cs typeface="Arial" pitchFamily="34" charset="0"/>
            </a:endParaRPr>
          </a:p>
        </p:txBody>
      </p:sp>
      <p:sp>
        <p:nvSpPr>
          <p:cNvPr id="2" name="Rectángulo 1"/>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502439" y="616829"/>
            <a:ext cx="5013143" cy="523220"/>
          </a:xfrm>
          <a:prstGeom prst="rect">
            <a:avLst/>
          </a:prstGeom>
        </p:spPr>
        <p:txBody>
          <a:bodyPr wrap="square">
            <a:spAutoFit/>
          </a:bodyPr>
          <a:lstStyle/>
          <a:p>
            <a:pPr algn="ctr"/>
            <a:r>
              <a:rPr lang="es-MX" sz="2800" b="1" dirty="0" smtClean="0">
                <a:solidFill>
                  <a:schemeClr val="bg1"/>
                </a:solidFill>
                <a:latin typeface="Arial" pitchFamily="34" charset="0"/>
                <a:cs typeface="Arial" pitchFamily="34" charset="0"/>
              </a:rPr>
              <a:t>Desde el PORTAL  SUNAT</a:t>
            </a:r>
            <a:endParaRPr lang="es-MX" sz="2800" b="1" dirty="0">
              <a:solidFill>
                <a:schemeClr val="bg1"/>
              </a:solidFill>
              <a:latin typeface="Arial" pitchFamily="34" charset="0"/>
              <a:cs typeface="Arial" pitchFamily="34" charset="0"/>
            </a:endParaRPr>
          </a:p>
        </p:txBody>
      </p:sp>
      <p:sp>
        <p:nvSpPr>
          <p:cNvPr id="6" name="Rectángulo 5"/>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39" y="1791849"/>
            <a:ext cx="8160694" cy="4751904"/>
          </a:xfrm>
          <a:prstGeom prst="rect">
            <a:avLst/>
          </a:prstGeom>
        </p:spPr>
      </p:pic>
    </p:spTree>
  </p:cSld>
  <p:clrMapOvr>
    <a:masterClrMapping/>
  </p:clrMapOvr>
  <p:transition spd="med">
    <p:strips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68" y="1361308"/>
            <a:ext cx="7621064" cy="5496692"/>
          </a:xfrm>
          <a:prstGeom prst="rect">
            <a:avLst/>
          </a:prstGeom>
        </p:spPr>
      </p:pic>
      <p:sp>
        <p:nvSpPr>
          <p:cNvPr id="4" name="3 Rectángulo"/>
          <p:cNvSpPr/>
          <p:nvPr/>
        </p:nvSpPr>
        <p:spPr>
          <a:xfrm>
            <a:off x="502439" y="635020"/>
            <a:ext cx="5013143" cy="523220"/>
          </a:xfrm>
          <a:prstGeom prst="rect">
            <a:avLst/>
          </a:prstGeom>
        </p:spPr>
        <p:txBody>
          <a:bodyPr wrap="square">
            <a:spAutoFit/>
          </a:bodyPr>
          <a:lstStyle/>
          <a:p>
            <a:pPr algn="ctr"/>
            <a:r>
              <a:rPr lang="es-MX" sz="2800" b="1" dirty="0" smtClean="0">
                <a:solidFill>
                  <a:schemeClr val="bg1"/>
                </a:solidFill>
                <a:latin typeface="Arial" pitchFamily="34" charset="0"/>
                <a:cs typeface="Arial" pitchFamily="34" charset="0"/>
              </a:rPr>
              <a:t>Desde el PORTAL  SUNAT</a:t>
            </a:r>
            <a:endParaRPr lang="es-MX" sz="2800" b="1" dirty="0">
              <a:solidFill>
                <a:schemeClr val="bg1"/>
              </a:solidFill>
              <a:latin typeface="Arial" pitchFamily="34" charset="0"/>
              <a:cs typeface="Arial" pitchFamily="34" charset="0"/>
            </a:endParaRPr>
          </a:p>
        </p:txBody>
      </p:sp>
      <p:sp>
        <p:nvSpPr>
          <p:cNvPr id="5" name="Rectángulo 4"/>
          <p:cNvSpPr/>
          <p:nvPr/>
        </p:nvSpPr>
        <p:spPr>
          <a:xfrm>
            <a:off x="914400" y="232658"/>
            <a:ext cx="7493000" cy="984885"/>
          </a:xfrm>
          <a:prstGeom prst="rect">
            <a:avLst/>
          </a:prstGeom>
        </p:spPr>
        <p:txBody>
          <a:bodyPr wrap="square">
            <a:spAutoFit/>
          </a:bodyPr>
          <a:lstStyle/>
          <a:p>
            <a:r>
              <a:rPr lang="es-PE" sz="4000" dirty="0"/>
              <a:t>SEE – SOL</a:t>
            </a:r>
            <a:r>
              <a:rPr lang="es-PE" dirty="0"/>
              <a:t/>
            </a:r>
            <a:br>
              <a:rPr lang="es-PE" dirty="0"/>
            </a:br>
            <a:r>
              <a:rPr lang="es-PE" dirty="0"/>
              <a:t>Sistema de Emisión Electrónica – Sunat Operaciones en Línea</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Retrospección">
  <a:themeElements>
    <a:clrScheme name="Retrospección">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57C0407B729ED46AA1C7C03DF6A5DB6" ma:contentTypeVersion="0" ma:contentTypeDescription="Crear nuevo documento." ma:contentTypeScope="" ma:versionID="836492992729cf68c46f825e08a34004">
  <xsd:schema xmlns:xsd="http://www.w3.org/2001/XMLSchema" xmlns:xs="http://www.w3.org/2001/XMLSchema" xmlns:p="http://schemas.microsoft.com/office/2006/metadata/properties" targetNamespace="http://schemas.microsoft.com/office/2006/metadata/properties" ma:root="true" ma:fieldsID="ebba8a198e9bb40c3eeca6d0bd41257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BB1B384-7F69-4EA5-8CC2-2754A03F89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7A34CEA-227D-4642-967A-6CC2489447D4}">
  <ds:schemaRefs>
    <ds:schemaRef ds:uri="http://schemas.microsoft.com/sharepoint/v3/contenttype/forms"/>
  </ds:schemaRefs>
</ds:datastoreItem>
</file>

<file path=customXml/itemProps3.xml><?xml version="1.0" encoding="utf-8"?>
<ds:datastoreItem xmlns:ds="http://schemas.openxmlformats.org/officeDocument/2006/customXml" ds:itemID="{D930E6DD-E93E-41FA-BDE6-1465A95E3253}">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39310</TotalTime>
  <Words>1933</Words>
  <Application>Microsoft Office PowerPoint</Application>
  <PresentationFormat>Presentación en pantalla (4:3)</PresentationFormat>
  <Paragraphs>243</Paragraphs>
  <Slides>31</Slides>
  <Notes>2</Notes>
  <HiddenSlides>0</HiddenSlides>
  <MMClips>0</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31</vt:i4>
      </vt:variant>
    </vt:vector>
  </HeadingPairs>
  <TitlesOfParts>
    <vt:vector size="41" baseType="lpstr">
      <vt:lpstr>ＭＳ Ｐゴシック</vt:lpstr>
      <vt:lpstr>Arial</vt:lpstr>
      <vt:lpstr>Calibri</vt:lpstr>
      <vt:lpstr>Calibri Light</vt:lpstr>
      <vt:lpstr>Microsoft Sans Serif</vt:lpstr>
      <vt:lpstr>Wingdings</vt:lpstr>
      <vt:lpstr>Wingdings 2</vt:lpstr>
      <vt:lpstr>Diseño personalizado</vt:lpstr>
      <vt:lpstr>HDOfficeLightV0</vt:lpstr>
      <vt:lpstr>Retrospección</vt:lpstr>
      <vt:lpstr>Sistema de Emisión Electrónica SEE </vt:lpstr>
      <vt:lpstr>Presentación de PowerPoint</vt:lpstr>
      <vt:lpstr>Obligados a emitir comprobantes electrónicos</vt:lpstr>
      <vt:lpstr>Obligados a emitir comprobantes electrónicos  Supuestos no considerados en el Padrón de Obligados</vt:lpstr>
      <vt:lpstr>Comprobantes de Pago Electrónica Formas de Cumplir la Obligación: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SEE - Sistema de Emisión Electrónica</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Raúl León</dc:creator>
  <cp:lastModifiedBy>Summa Enterprisse</cp:lastModifiedBy>
  <cp:revision>569</cp:revision>
  <dcterms:created xsi:type="dcterms:W3CDTF">2015-01-26T20:46:22Z</dcterms:created>
  <dcterms:modified xsi:type="dcterms:W3CDTF">2018-08-23T16:03:23Z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0x010100157C0407B729ED46AA1C7C03DF6A5DB6</vt:lpwstr>
  </property>
</Properties>
</file>